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320" r:id="rId4"/>
    <p:sldId id="329" r:id="rId5"/>
    <p:sldId id="321" r:id="rId6"/>
    <p:sldId id="259" r:id="rId7"/>
    <p:sldId id="309" r:id="rId8"/>
    <p:sldId id="326" r:id="rId9"/>
    <p:sldId id="327" r:id="rId10"/>
    <p:sldId id="330" r:id="rId11"/>
    <p:sldId id="312" r:id="rId12"/>
    <p:sldId id="313" r:id="rId13"/>
    <p:sldId id="314" r:id="rId14"/>
    <p:sldId id="315" r:id="rId15"/>
    <p:sldId id="328" r:id="rId16"/>
    <p:sldId id="331" r:id="rId17"/>
    <p:sldId id="308" r:id="rId18"/>
    <p:sldId id="310" r:id="rId19"/>
    <p:sldId id="311" r:id="rId20"/>
    <p:sldId id="325" r:id="rId21"/>
    <p:sldId id="332" r:id="rId22"/>
    <p:sldId id="323" r:id="rId23"/>
    <p:sldId id="333" r:id="rId24"/>
    <p:sldId id="316" r:id="rId2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158">
          <p15:clr>
            <a:srgbClr val="A4A3A4"/>
          </p15:clr>
        </p15:guide>
        <p15:guide id="4" pos="560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7F7"/>
    <a:srgbClr val="FD8B8E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619" autoAdjust="0"/>
  </p:normalViewPr>
  <p:slideViewPr>
    <p:cSldViewPr>
      <p:cViewPr varScale="1">
        <p:scale>
          <a:sx n="104" d="100"/>
          <a:sy n="104" d="100"/>
        </p:scale>
        <p:origin x="1824" y="102"/>
      </p:cViewPr>
      <p:guideLst>
        <p:guide orient="horz" pos="2160"/>
        <p:guide pos="2880"/>
        <p:guide pos="158"/>
        <p:guide pos="560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e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0ECA4-CEE8-4736-AD8F-20329E1520A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5F276B-D872-4544-ADBF-9FF43C123A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93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idu.com/link?url=j22UNh6VD_VVlPnSkTLdIKFRNFABW1gyPYGLDEi2C0q&amp;wd=&amp;eqid=87e441260001faf2000000025c08e1ec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0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Memorial Sloan Kettering Cancer Center</a:t>
            </a:r>
            <a:r>
              <a:rPr lang="zh-CN" alt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纪念斯隆</a:t>
            </a:r>
            <a:r>
              <a:rPr lang="en-US" altLang="zh-CN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凯特琳癌症中心</a:t>
            </a:r>
            <a:endParaRPr lang="en-US" altLang="zh-CN" sz="1200" b="0" i="0" u="sng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114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1266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 smtClean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Ipilimumab</a:t>
            </a:r>
            <a:r>
              <a:rPr lang="zh-CN" altLang="en-US" dirty="0" smtClean="0"/>
              <a:t>伊匹单抗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1659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Opdivo</a:t>
            </a:r>
            <a:r>
              <a:rPr lang="en-US" altLang="zh-CN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纳武单抗，</a:t>
            </a:r>
            <a:r>
              <a:rPr lang="en-US" altLang="zh-CN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Nature Reviews Cancer</a:t>
            </a:r>
            <a:r>
              <a:rPr lang="zh-CN" alt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dirty="0" smtClean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BMS</a:t>
            </a:r>
            <a:r>
              <a:rPr lang="zh-CN" altLang="en-US" dirty="0" smtClean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公司股价也遭受重挫</a:t>
            </a:r>
            <a:endParaRPr lang="en-US" altLang="zh-CN" dirty="0" smtClean="0">
              <a:solidFill>
                <a:srgbClr val="4545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Bristol-Myers Squibb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百时美施贵宝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48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638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211 </a:t>
            </a:r>
            <a:r>
              <a:rPr lang="zh-CN" altLang="en-US" dirty="0"/>
              <a:t>名患者得到了可评估的肿瘤突变负荷数据并分拆成了高、中、低三个肿瘤突变负荷水平。结果显示：</a:t>
            </a:r>
            <a:r>
              <a:rPr lang="zh-CN" altLang="en-US" b="1" dirty="0"/>
              <a:t>高</a:t>
            </a:r>
            <a:r>
              <a:rPr lang="en-US" altLang="zh-CN" b="1" dirty="0"/>
              <a:t>TMB</a:t>
            </a:r>
            <a:r>
              <a:rPr lang="zh-CN" altLang="en-US" b="1" dirty="0"/>
              <a:t>组相对于中低</a:t>
            </a:r>
            <a:r>
              <a:rPr lang="en-US" altLang="zh-CN" b="1" dirty="0"/>
              <a:t>TMB</a:t>
            </a:r>
            <a:r>
              <a:rPr lang="zh-CN" altLang="en-US" b="1" dirty="0"/>
              <a:t>组的</a:t>
            </a:r>
            <a:r>
              <a:rPr lang="en-US" altLang="zh-CN" b="1" dirty="0"/>
              <a:t>ORR</a:t>
            </a:r>
            <a:r>
              <a:rPr lang="zh-CN" altLang="en-US" b="1" dirty="0"/>
              <a:t>都是直接翻倍的节奏，高</a:t>
            </a:r>
            <a:r>
              <a:rPr lang="en-US" altLang="zh-CN" b="1" dirty="0"/>
              <a:t>TMB</a:t>
            </a:r>
            <a:r>
              <a:rPr lang="zh-CN" altLang="en-US" b="1" dirty="0"/>
              <a:t>患者接受双药联合治疗后，</a:t>
            </a:r>
            <a:r>
              <a:rPr lang="en-US" altLang="zh-CN" b="1" dirty="0"/>
              <a:t>ORR</a:t>
            </a:r>
            <a:r>
              <a:rPr lang="zh-CN" altLang="en-US" b="1" dirty="0"/>
              <a:t>为 </a:t>
            </a:r>
            <a:r>
              <a:rPr lang="en-US" altLang="zh-CN" b="1" dirty="0"/>
              <a:t>46%</a:t>
            </a:r>
            <a:r>
              <a:rPr lang="zh-CN" altLang="en-US" b="1" dirty="0"/>
              <a:t>，而中低</a:t>
            </a:r>
            <a:r>
              <a:rPr lang="en-US" altLang="zh-CN" b="1" dirty="0"/>
              <a:t>TMB</a:t>
            </a:r>
            <a:r>
              <a:rPr lang="zh-CN" altLang="en-US" b="1" dirty="0"/>
              <a:t>的患者治疗后的</a:t>
            </a:r>
            <a:r>
              <a:rPr lang="en-US" altLang="zh-CN" b="1" dirty="0"/>
              <a:t>ORR</a:t>
            </a:r>
            <a:r>
              <a:rPr lang="zh-CN" altLang="en-US" b="1" dirty="0"/>
              <a:t>率分别为 </a:t>
            </a:r>
            <a:r>
              <a:rPr lang="en-US" altLang="zh-CN" b="1" dirty="0"/>
              <a:t>16%</a:t>
            </a:r>
            <a:r>
              <a:rPr lang="zh-CN" altLang="en-US" b="1" dirty="0"/>
              <a:t>、</a:t>
            </a:r>
            <a:r>
              <a:rPr lang="en-US" altLang="zh-CN" b="1" dirty="0"/>
              <a:t>22%</a:t>
            </a:r>
            <a:r>
              <a:rPr lang="zh-CN" altLang="en-US" b="1" dirty="0"/>
              <a:t>。</a:t>
            </a:r>
            <a:r>
              <a:rPr lang="zh-CN" altLang="en-US" dirty="0"/>
              <a:t>接受 </a:t>
            </a:r>
            <a:r>
              <a:rPr lang="en-US" altLang="zh-CN" dirty="0" err="1"/>
              <a:t>Opdivo</a:t>
            </a:r>
            <a:r>
              <a:rPr lang="en-US" altLang="zh-CN" dirty="0"/>
              <a:t> </a:t>
            </a:r>
            <a:r>
              <a:rPr lang="zh-CN" altLang="en-US" dirty="0"/>
              <a:t>单药治疗的肿瘤突变高、中、低负荷的患者的</a:t>
            </a:r>
            <a:r>
              <a:rPr lang="en-US" altLang="zh-CN" dirty="0"/>
              <a:t>ORR</a:t>
            </a:r>
            <a:r>
              <a:rPr lang="zh-CN" altLang="en-US" dirty="0"/>
              <a:t>分别为 </a:t>
            </a:r>
            <a:r>
              <a:rPr lang="en-US" altLang="zh-CN" dirty="0"/>
              <a:t>21%</a:t>
            </a:r>
            <a:r>
              <a:rPr lang="zh-CN" altLang="en-US" dirty="0"/>
              <a:t>、</a:t>
            </a:r>
            <a:r>
              <a:rPr lang="en-US" altLang="zh-CN" dirty="0"/>
              <a:t>7%</a:t>
            </a:r>
            <a:r>
              <a:rPr lang="zh-CN" altLang="en-US" dirty="0"/>
              <a:t>、</a:t>
            </a:r>
            <a:r>
              <a:rPr lang="en-US" altLang="zh-CN" dirty="0"/>
              <a:t>5%</a:t>
            </a:r>
            <a:r>
              <a:rPr lang="zh-CN" altLang="en-US" dirty="0"/>
              <a:t>。</a:t>
            </a:r>
            <a:r>
              <a:rPr lang="zh-CN" altLang="en-US" b="1" dirty="0"/>
              <a:t>更令人惊喜的数据是高</a:t>
            </a:r>
            <a:r>
              <a:rPr lang="en-US" altLang="zh-CN" b="1" dirty="0"/>
              <a:t>TMB</a:t>
            </a:r>
            <a:r>
              <a:rPr lang="zh-CN" altLang="en-US" b="1" dirty="0"/>
              <a:t>患者接受双药联合治疗，达到一年生存期的患者比例为 </a:t>
            </a:r>
            <a:r>
              <a:rPr lang="en-US" altLang="zh-CN" b="1" dirty="0"/>
              <a:t>62%</a:t>
            </a:r>
            <a:r>
              <a:rPr lang="zh-CN" altLang="en-US" b="1" dirty="0"/>
              <a:t>，而中低水平患者则分别为 </a:t>
            </a:r>
            <a:r>
              <a:rPr lang="en-US" altLang="zh-CN" b="1" dirty="0"/>
              <a:t>20%</a:t>
            </a:r>
            <a:r>
              <a:rPr lang="zh-CN" altLang="en-US" b="1" dirty="0"/>
              <a:t>、</a:t>
            </a:r>
            <a:r>
              <a:rPr lang="en-US" altLang="zh-CN" b="1" dirty="0"/>
              <a:t>23%</a:t>
            </a:r>
            <a:r>
              <a:rPr lang="zh-CN" altLang="en-US" dirty="0"/>
              <a:t>。接受单药治疗的高突变患者，达到一年生存期的比例为</a:t>
            </a:r>
            <a:r>
              <a:rPr lang="en-US" altLang="zh-CN" dirty="0"/>
              <a:t>35%</a:t>
            </a:r>
            <a:r>
              <a:rPr lang="zh-CN" altLang="en-US" dirty="0"/>
              <a:t>，中低水平患者则分别为 </a:t>
            </a:r>
            <a:r>
              <a:rPr lang="en-US" altLang="zh-CN" dirty="0"/>
              <a:t>26%</a:t>
            </a:r>
            <a:r>
              <a:rPr lang="zh-CN" altLang="en-US" dirty="0"/>
              <a:t>、</a:t>
            </a:r>
            <a:r>
              <a:rPr lang="en-US" altLang="zh-CN" dirty="0"/>
              <a:t>22%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809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566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CRC </a:t>
            </a:r>
            <a:r>
              <a:rPr lang="zh-CN" altLang="en-US" dirty="0"/>
              <a:t>结直肠癌，</a:t>
            </a:r>
            <a:r>
              <a:rPr lang="en-US" altLang="zh-CN" dirty="0"/>
              <a:t>GA </a:t>
            </a:r>
            <a:r>
              <a:rPr lang="zh-CN" altLang="en-US" dirty="0"/>
              <a:t>肾上线癌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26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F276B-D872-4544-ADBF-9FF43C123A1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7466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://abstracts.asco.org/211/AbstView_211_199231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cience.sciencemag.org/content/348/6230/69.full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hyperlink" Target="http://science.sciencemag.org/content/348/6230/69.ful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www.nejm.org/doi/full/10.1056/NEJMoa1504030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ture.com/articles/nrc.2016.154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s://www.ncbi.nlm.nih.gov/pubmed/26359337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ubmedcentralcanada.ca/pmcc/articles/PMC4315319/" TargetMode="External"/><Relationship Id="rId5" Type="http://schemas.openxmlformats.org/officeDocument/2006/relationships/hyperlink" Target="https://www.ncbi.nlm.nih.gov/pubmed/25765070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420888"/>
            <a:ext cx="7772400" cy="1656184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3200" b="1" dirty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3200" b="1" dirty="0">
                <a:latin typeface="微软雅黑" pitchFamily="34" charset="-122"/>
                <a:ea typeface="微软雅黑" pitchFamily="34" charset="-122"/>
              </a:rPr>
              <a:t>Tumor Mutation Burden</a:t>
            </a:r>
            <a:r>
              <a:rPr lang="zh-CN" altLang="en-US" sz="3200" b="1" dirty="0"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en-US" altLang="zh-CN" sz="2800" b="1" dirty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2800" b="1" dirty="0">
                <a:latin typeface="微软雅黑" pitchFamily="34" charset="-122"/>
                <a:ea typeface="微软雅黑" pitchFamily="34" charset="-122"/>
              </a:rPr>
            </a:br>
            <a:endParaRPr lang="zh-CN" altLang="en-US" sz="28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32240" y="4365104"/>
            <a:ext cx="1944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宋廷瑞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2018-12-7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5661248"/>
            <a:ext cx="9138308" cy="1196752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0321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84886" cy="777875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3200" b="1" dirty="0">
                <a:solidFill>
                  <a:schemeClr val="bg1"/>
                </a:solidFill>
              </a:rPr>
              <a:t>目录                                                                       </a:t>
            </a:r>
            <a:r>
              <a:rPr lang="en-US" altLang="zh-CN" sz="2000" b="1" dirty="0">
                <a:solidFill>
                  <a:schemeClr val="bg1"/>
                </a:solidFill>
                <a:latin typeface="Arial" pitchFamily="34" charset="0"/>
                <a:ea typeface="Arial Unicode MS" pitchFamily="34" charset="-122"/>
                <a:cs typeface="Arial" pitchFamily="34" charset="0"/>
              </a:rPr>
              <a:t>Contents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/>
          <p:cNvSpPr/>
          <p:nvPr/>
        </p:nvSpPr>
        <p:spPr>
          <a:xfrm>
            <a:off x="1316002" y="1556792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1316002" y="2852936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556994" y="1583861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TMB?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6" name="直接连接符 105"/>
          <p:cNvCxnSpPr>
            <a:cxnSpLocks/>
          </p:cNvCxnSpPr>
          <p:nvPr/>
        </p:nvCxnSpPr>
        <p:spPr>
          <a:xfrm flipV="1">
            <a:off x="2010740" y="4738992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cxnSpLocks/>
          </p:cNvCxnSpPr>
          <p:nvPr/>
        </p:nvCxnSpPr>
        <p:spPr>
          <a:xfrm>
            <a:off x="1980073" y="3358217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cxnSpLocks/>
          </p:cNvCxnSpPr>
          <p:nvPr/>
        </p:nvCxnSpPr>
        <p:spPr>
          <a:xfrm>
            <a:off x="1980073" y="2032273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2604973" y="351691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与其他因素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0C8D52E7-8AA7-4DD7-9E4C-80BD6C9E3648}"/>
              </a:ext>
            </a:extLst>
          </p:cNvPr>
          <p:cNvSpPr/>
          <p:nvPr/>
        </p:nvSpPr>
        <p:spPr>
          <a:xfrm>
            <a:off x="1331640" y="4297373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29">
            <a:extLst>
              <a:ext uri="{FF2B5EF4-FFF2-40B4-BE49-F238E27FC236}">
                <a16:creationId xmlns:a16="http://schemas.microsoft.com/office/drawing/2014/main" xmlns="" id="{3D0DE5B2-B07C-4653-98A2-7D042E36F12F}"/>
              </a:ext>
            </a:extLst>
          </p:cNvPr>
          <p:cNvSpPr txBox="1"/>
          <p:nvPr/>
        </p:nvSpPr>
        <p:spPr>
          <a:xfrm>
            <a:off x="2572632" y="429309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Panel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</a:t>
            </a:r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的影响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F8024E61-F305-4E17-A8E8-04CB9960FEA9}"/>
              </a:ext>
            </a:extLst>
          </p:cNvPr>
          <p:cNvCxnSpPr>
            <a:cxnSpLocks/>
          </p:cNvCxnSpPr>
          <p:nvPr/>
        </p:nvCxnSpPr>
        <p:spPr>
          <a:xfrm flipV="1">
            <a:off x="2010740" y="5382787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B66428D7-894C-487C-B93A-6158D5D4864E}"/>
              </a:ext>
            </a:extLst>
          </p:cNvPr>
          <p:cNvSpPr/>
          <p:nvPr/>
        </p:nvSpPr>
        <p:spPr>
          <a:xfrm>
            <a:off x="1331640" y="4941168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542EDE5F-9873-4600-9678-B246D0FF4649}"/>
              </a:ext>
            </a:extLst>
          </p:cNvPr>
          <p:cNvSpPr/>
          <p:nvPr/>
        </p:nvSpPr>
        <p:spPr>
          <a:xfrm>
            <a:off x="1331640" y="3561389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EEFBB0B7-5798-4AA6-A352-C800E55C7AE3}"/>
              </a:ext>
            </a:extLst>
          </p:cNvPr>
          <p:cNvCxnSpPr>
            <a:cxnSpLocks/>
          </p:cNvCxnSpPr>
          <p:nvPr/>
        </p:nvCxnSpPr>
        <p:spPr>
          <a:xfrm>
            <a:off x="1995711" y="4066670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128">
            <a:extLst>
              <a:ext uri="{FF2B5EF4-FFF2-40B4-BE49-F238E27FC236}">
                <a16:creationId xmlns:a16="http://schemas.microsoft.com/office/drawing/2014/main" xmlns="" id="{134DED63-889F-45F9-8C6A-88410823C388}"/>
              </a:ext>
            </a:extLst>
          </p:cNvPr>
          <p:cNvSpPr txBox="1"/>
          <p:nvPr/>
        </p:nvSpPr>
        <p:spPr>
          <a:xfrm>
            <a:off x="2591641" y="2886832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计算及高低划分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604973" y="4945493"/>
            <a:ext cx="2524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FDA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批准的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panel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316002" y="2190517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101"/>
          <p:cNvSpPr txBox="1"/>
          <p:nvPr/>
        </p:nvSpPr>
        <p:spPr>
          <a:xfrm>
            <a:off x="2556994" y="221758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为什么做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>
            <a:cxnSpLocks/>
          </p:cNvCxnSpPr>
          <p:nvPr/>
        </p:nvCxnSpPr>
        <p:spPr>
          <a:xfrm>
            <a:off x="1980073" y="2665998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482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3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的计算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1052736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</a:t>
            </a:r>
            <a:r>
              <a:rPr lang="en-US" altLang="zh-CN" sz="2400" dirty="0" err="1"/>
              <a:t>illumina</a:t>
            </a:r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78783" y="1645800"/>
            <a:ext cx="70855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TMB was calculated based on all somatic mutations,</a:t>
            </a:r>
            <a:br>
              <a:rPr lang="en-US" altLang="zh-CN" dirty="0">
                <a:solidFill>
                  <a:srgbClr val="555555"/>
                </a:solidFill>
                <a:latin typeface="HelveticaNeueLTCom-Lt"/>
              </a:rPr>
            </a:br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and then recalculated based only on nonsynonymous mutations.</a:t>
            </a:r>
          </a:p>
          <a:p>
            <a:r>
              <a:rPr lang="en-US" altLang="zh-CN" dirty="0" err="1">
                <a:solidFill>
                  <a:srgbClr val="555555"/>
                </a:solidFill>
                <a:latin typeface="HelveticaNeueLTCom-Lt"/>
              </a:rPr>
              <a:t>TruSight</a:t>
            </a:r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 Tumor 170 covers 0.524 Mb of genomic content, compared to 45 Mb for WES</a:t>
            </a: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94" y="2852936"/>
            <a:ext cx="3537132" cy="285764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6544" y="2939223"/>
            <a:ext cx="3549832" cy="2870348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312374" y="5806687"/>
            <a:ext cx="81518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lphaUcParenR"/>
            </a:pPr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R2=0.91 for all mutations </a:t>
            </a:r>
          </a:p>
          <a:p>
            <a:pPr marL="342900" indent="-342900">
              <a:buAutoNum type="alphaUcParenR"/>
            </a:pPr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R2=0.90 for same data set filtered for nonsynonymous mutations. TST170 =</a:t>
            </a:r>
            <a:r>
              <a:rPr lang="en-US" altLang="zh-CN" dirty="0" err="1">
                <a:solidFill>
                  <a:srgbClr val="555555"/>
                </a:solidFill>
                <a:latin typeface="HelveticaNeueLTCom-Lt"/>
              </a:rPr>
              <a:t>TruSight</a:t>
            </a:r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 Tumor 170.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68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3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的计算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1052736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</a:t>
            </a:r>
            <a:r>
              <a:rPr lang="en-US" altLang="zh-CN" sz="2400" dirty="0"/>
              <a:t>Nature. 2013 Jul 11;499(7457):214-8</a:t>
            </a:r>
            <a:endParaRPr lang="zh-CN" altLang="en-US" sz="240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xmlns="" id="{26362338-3DB8-4452-9E56-595C18936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905700"/>
            <a:ext cx="6970698" cy="305557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84785" y="5365941"/>
            <a:ext cx="67546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Times-Roman"/>
              </a:rPr>
              <a:t>Somatic mutation frequencies observed in exomes from 3,083 tumor-normal pairs.</a:t>
            </a:r>
            <a:r>
              <a:rPr lang="en-US" altLang="zh-CN" dirty="0"/>
              <a:t> </a:t>
            </a:r>
            <a:r>
              <a:rPr lang="zh-CN" altLang="en-US" dirty="0"/>
              <a:t>（</a:t>
            </a:r>
            <a:r>
              <a:rPr lang="en-US" altLang="zh-CN" dirty="0"/>
              <a:t>high TMB &gt; 100/Mb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120137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3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的计算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1052736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</a:t>
            </a:r>
            <a:r>
              <a:rPr lang="en-US" altLang="zh-CN" sz="2800" dirty="0"/>
              <a:t>Foundation</a:t>
            </a:r>
            <a:r>
              <a:rPr lang="en-US" altLang="zh-CN" dirty="0"/>
              <a:t> </a:t>
            </a:r>
            <a:r>
              <a:rPr lang="en-US" altLang="zh-CN" sz="2800" dirty="0"/>
              <a:t>Medicine</a:t>
            </a:r>
            <a:r>
              <a:rPr lang="en-US" altLang="zh-CN" sz="2400" dirty="0"/>
              <a:t> </a:t>
            </a:r>
            <a:endParaRPr lang="zh-CN" altLang="en-US" sz="2400" dirty="0"/>
          </a:p>
        </p:txBody>
      </p:sp>
      <p:sp>
        <p:nvSpPr>
          <p:cNvPr id="2" name="矩形 1"/>
          <p:cNvSpPr/>
          <p:nvPr/>
        </p:nvSpPr>
        <p:spPr>
          <a:xfrm>
            <a:off x="107504" y="1628800"/>
            <a:ext cx="881775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All base substitutions and </a:t>
            </a:r>
            <a:r>
              <a:rPr lang="en-US" altLang="zh-CN" dirty="0" err="1"/>
              <a:t>indels</a:t>
            </a:r>
            <a:r>
              <a:rPr lang="en-US" altLang="zh-CN" dirty="0"/>
              <a:t> in the coding region of targeted genes.</a:t>
            </a:r>
          </a:p>
          <a:p>
            <a:r>
              <a:rPr lang="en-US" altLang="zh-CN" dirty="0"/>
              <a:t>Synonymous mutations——reduce sampling noise</a:t>
            </a:r>
          </a:p>
          <a:p>
            <a:r>
              <a:rPr lang="en-US" altLang="zh-CN" b="1" dirty="0"/>
              <a:t>Not counted</a:t>
            </a:r>
          </a:p>
          <a:p>
            <a:r>
              <a:rPr lang="en-US" altLang="zh-CN" dirty="0"/>
              <a:t>Non-coding alterations were not counted. </a:t>
            </a:r>
          </a:p>
          <a:p>
            <a:r>
              <a:rPr lang="en-US" altLang="zh-CN" dirty="0"/>
              <a:t>Alterations listed </a:t>
            </a:r>
            <a:r>
              <a:rPr lang="en-US" altLang="zh-CN" dirty="0">
                <a:solidFill>
                  <a:srgbClr val="FF0000"/>
                </a:solidFill>
              </a:rPr>
              <a:t>as known somatic alterations in COSMIC </a:t>
            </a:r>
            <a:r>
              <a:rPr lang="en-US" altLang="zh-CN" dirty="0"/>
              <a:t>and </a:t>
            </a:r>
            <a:r>
              <a:rPr lang="en-US" altLang="zh-CN" b="1" dirty="0">
                <a:solidFill>
                  <a:srgbClr val="FF0000"/>
                </a:solidFill>
              </a:rPr>
              <a:t>truncations in tumor suppressor genes</a:t>
            </a:r>
            <a:r>
              <a:rPr lang="en-US" altLang="zh-CN" dirty="0"/>
              <a:t> were not counted, since our assay genes are biased toward genes with functional mutations in cancer.</a:t>
            </a:r>
          </a:p>
          <a:p>
            <a:r>
              <a:rPr lang="en-US" altLang="zh-CN" dirty="0"/>
              <a:t>Alterations that were recurrently predicted to be germline in our cohort of clinical specimens were not counted.</a:t>
            </a:r>
          </a:p>
          <a:p>
            <a:r>
              <a:rPr lang="en-US" altLang="zh-CN" dirty="0"/>
              <a:t>Known germline alterations in </a:t>
            </a:r>
            <a:r>
              <a:rPr lang="en-US" altLang="zh-CN" dirty="0" err="1"/>
              <a:t>dbSNP</a:t>
            </a:r>
            <a:r>
              <a:rPr lang="en-US" altLang="zh-CN" dirty="0"/>
              <a:t> were not counted.</a:t>
            </a:r>
          </a:p>
          <a:p>
            <a:r>
              <a:rPr lang="en-US" altLang="zh-CN" dirty="0"/>
              <a:t>Germline alterations occurring with two or more counts in the </a:t>
            </a:r>
            <a:r>
              <a:rPr lang="en-US" altLang="zh-CN" dirty="0" err="1"/>
              <a:t>ExAC</a:t>
            </a:r>
            <a:r>
              <a:rPr lang="en-US" altLang="zh-CN" dirty="0"/>
              <a:t> database were not counted.</a:t>
            </a:r>
          </a:p>
          <a:p>
            <a:r>
              <a:rPr lang="en-US" altLang="zh-CN" dirty="0"/>
              <a:t>To calculate the TMB per </a:t>
            </a:r>
            <a:r>
              <a:rPr lang="en-US" altLang="zh-CN" dirty="0" err="1"/>
              <a:t>megabase</a:t>
            </a:r>
            <a:r>
              <a:rPr lang="en-US" altLang="zh-CN" dirty="0"/>
              <a:t>, the total number of mutations counted is divided by the size of the coding region of the targeted territory.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460284" y="5736819"/>
            <a:ext cx="67546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high TMB &gt; </a:t>
            </a:r>
            <a:r>
              <a:rPr lang="en-US" altLang="zh-CN" dirty="0" smtClean="0"/>
              <a:t>10/Mb</a:t>
            </a:r>
            <a:r>
              <a:rPr lang="zh-CN" altLang="en-US" dirty="0" smtClean="0"/>
              <a:t> </a:t>
            </a:r>
            <a:endParaRPr lang="en-US" altLang="zh-CN" dirty="0"/>
          </a:p>
          <a:p>
            <a:r>
              <a:rPr lang="en-US" altLang="zh-CN" dirty="0"/>
              <a:t>Low TMB &lt; 6/Mb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07" y="2157740"/>
            <a:ext cx="8249918" cy="334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81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3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的计算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1052736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/>
              <a:t>（</a:t>
            </a:r>
            <a:r>
              <a:rPr lang="en-US" altLang="zh-CN" sz="2400" dirty="0"/>
              <a:t>4</a:t>
            </a:r>
            <a:r>
              <a:rPr lang="zh-CN" altLang="en-US" sz="2400" dirty="0"/>
              <a:t>）其他</a:t>
            </a:r>
          </a:p>
        </p:txBody>
      </p:sp>
      <p:sp>
        <p:nvSpPr>
          <p:cNvPr id="3" name="矩形 2"/>
          <p:cNvSpPr/>
          <p:nvPr/>
        </p:nvSpPr>
        <p:spPr>
          <a:xfrm>
            <a:off x="266646" y="1980301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variants of unknown</a:t>
            </a:r>
            <a:br>
              <a:rPr lang="en-US" altLang="zh-CN" dirty="0">
                <a:solidFill>
                  <a:srgbClr val="555555"/>
                </a:solidFill>
                <a:latin typeface="HelveticaNeueLTCom-Lt"/>
              </a:rPr>
            </a:br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significance (UVS) and total </a:t>
            </a:r>
            <a:r>
              <a:rPr lang="en-US" altLang="zh-CN" dirty="0" err="1">
                <a:solidFill>
                  <a:srgbClr val="555555"/>
                </a:solidFill>
                <a:latin typeface="HelveticaNeueLTCom-Lt"/>
              </a:rPr>
              <a:t>ctDNA</a:t>
            </a:r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 alterations using cutoffs of</a:t>
            </a:r>
            <a:br>
              <a:rPr lang="en-US" altLang="zh-CN" dirty="0">
                <a:solidFill>
                  <a:srgbClr val="555555"/>
                </a:solidFill>
                <a:latin typeface="HelveticaNeueLTCom-Lt"/>
              </a:rPr>
            </a:br>
            <a:r>
              <a:rPr lang="en-US" altLang="zh-CN" dirty="0">
                <a:solidFill>
                  <a:srgbClr val="555555"/>
                </a:solidFill>
                <a:latin typeface="HelveticaNeueLTCom-Lt"/>
              </a:rPr>
              <a:t>3 and 6 alterations </a:t>
            </a:r>
          </a:p>
          <a:p>
            <a:endParaRPr lang="en-US" altLang="zh-CN" dirty="0"/>
          </a:p>
          <a:p>
            <a:r>
              <a:rPr lang="en-US" altLang="zh-CN" dirty="0"/>
              <a:t>Guardant360 (54 to 70 gene) 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932040" y="5894307"/>
            <a:ext cx="29523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i="1" dirty="0" err="1">
                <a:solidFill>
                  <a:srgbClr val="000000"/>
                </a:solidFill>
                <a:latin typeface="AdvOTda185da2"/>
              </a:rPr>
              <a:t>doi</a:t>
            </a:r>
            <a:r>
              <a:rPr lang="en-US" altLang="zh-CN" sz="1200" i="1" dirty="0">
                <a:solidFill>
                  <a:srgbClr val="000000"/>
                </a:solidFill>
                <a:latin typeface="AdvOTda185da2"/>
              </a:rPr>
              <a:t>: </a:t>
            </a:r>
            <a:r>
              <a:rPr lang="en-US" altLang="zh-CN" sz="1200" i="1" dirty="0">
                <a:solidFill>
                  <a:srgbClr val="000000"/>
                </a:solidFill>
                <a:latin typeface="AdvOT61751f86"/>
              </a:rPr>
              <a:t>10.1158/1078-0432.CCR-17-1439</a:t>
            </a:r>
            <a:r>
              <a:rPr lang="en-US" altLang="zh-CN" sz="3600" i="1" dirty="0"/>
              <a:t> </a:t>
            </a:r>
            <a:endParaRPr lang="zh-CN" altLang="en-US" sz="3600" i="1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672" y="3016264"/>
            <a:ext cx="5496772" cy="256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9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3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的计算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1052736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2400" dirty="0" smtClean="0"/>
              <a:t>TMB</a:t>
            </a:r>
            <a:r>
              <a:rPr lang="zh-CN" altLang="en-US" sz="2400" dirty="0" smtClean="0"/>
              <a:t>高低划分方式</a:t>
            </a:r>
            <a:endParaRPr lang="zh-CN" altLang="en-US" sz="2400" dirty="0"/>
          </a:p>
        </p:txBody>
      </p:sp>
      <p:sp>
        <p:nvSpPr>
          <p:cNvPr id="2" name="矩形 1"/>
          <p:cNvSpPr/>
          <p:nvPr/>
        </p:nvSpPr>
        <p:spPr>
          <a:xfrm>
            <a:off x="250825" y="2136339"/>
            <a:ext cx="806559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1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、定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cut-off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值，分为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2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个等级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(TMB-H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和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Non TMB-H)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或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3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个等级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(TMB-L/TMB-M/TMB-H)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：</a:t>
            </a:r>
            <a:endParaRPr lang="en-US" altLang="zh-CN" dirty="0">
              <a:solidFill>
                <a:srgbClr val="333333"/>
              </a:solidFill>
              <a:latin typeface="-apple-system-font"/>
            </a:endParaRPr>
          </a:p>
          <a:p>
            <a:r>
              <a:rPr lang="en-US" altLang="zh-CN" dirty="0" smtClean="0">
                <a:solidFill>
                  <a:srgbClr val="333333"/>
                </a:solidFill>
                <a:latin typeface="-apple-system-font"/>
              </a:rPr>
              <a:t>	</a:t>
            </a:r>
            <a:r>
              <a:rPr lang="zh-CN" altLang="en-US" dirty="0" smtClean="0">
                <a:solidFill>
                  <a:srgbClr val="333333"/>
                </a:solidFill>
                <a:latin typeface="-apple-system-font"/>
              </a:rPr>
              <a:t>（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1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）通常 </a:t>
            </a:r>
            <a:r>
              <a:rPr lang="en-US" altLang="zh-CN" dirty="0" err="1">
                <a:solidFill>
                  <a:srgbClr val="333333"/>
                </a:solidFill>
                <a:latin typeface="-apple-system-font"/>
              </a:rPr>
              <a:t>tTMB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-H ≥ 10 mutations/Mb</a:t>
            </a:r>
          </a:p>
          <a:p>
            <a:r>
              <a:rPr lang="en-US" altLang="zh-CN" dirty="0" smtClean="0">
                <a:solidFill>
                  <a:srgbClr val="333333"/>
                </a:solidFill>
                <a:latin typeface="-apple-system-font"/>
              </a:rPr>
              <a:t>	</a:t>
            </a:r>
            <a:r>
              <a:rPr lang="zh-CN" altLang="en-US" dirty="0" smtClean="0">
                <a:solidFill>
                  <a:srgbClr val="333333"/>
                </a:solidFill>
                <a:latin typeface="-apple-system-font"/>
              </a:rPr>
              <a:t>（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2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）通常 </a:t>
            </a:r>
            <a:r>
              <a:rPr lang="en-US" altLang="zh-CN" dirty="0" err="1">
                <a:solidFill>
                  <a:srgbClr val="333333"/>
                </a:solidFill>
                <a:latin typeface="-apple-system-font"/>
              </a:rPr>
              <a:t>bTMB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-H ≥ 16 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mutations/Mb</a:t>
            </a:r>
          </a:p>
          <a:p>
            <a:endParaRPr lang="en-US" altLang="zh-CN" dirty="0">
              <a:solidFill>
                <a:srgbClr val="333333"/>
              </a:solidFill>
              <a:latin typeface="-apple-system-font"/>
            </a:endParaRPr>
          </a:p>
          <a:p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2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、考虑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不同癌种的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TMB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不同，评估患者检测的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TMB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在该适应症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TMB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范围中的排位。这需要机构积累自己的数据库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。</a:t>
            </a:r>
            <a:endParaRPr lang="en-US" altLang="zh-CN" dirty="0">
              <a:solidFill>
                <a:srgbClr val="333333"/>
              </a:solidFill>
              <a:latin typeface="-apple-system-font"/>
            </a:endParaRPr>
          </a:p>
          <a:p>
            <a:endParaRPr lang="zh-CN" altLang="en-US" dirty="0">
              <a:solidFill>
                <a:srgbClr val="333333"/>
              </a:solidFill>
              <a:latin typeface="-apple-system-font"/>
            </a:endParaRPr>
          </a:p>
          <a:p>
            <a:pPr algn="just"/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3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、与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BMS </a:t>
            </a:r>
            <a:r>
              <a:rPr lang="en-US" altLang="zh-CN" dirty="0" err="1">
                <a:solidFill>
                  <a:srgbClr val="333333"/>
                </a:solidFill>
                <a:latin typeface="-apple-system-font"/>
              </a:rPr>
              <a:t>CheckMate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026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中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TMB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高低划分类似，根据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TMB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的突变数定高低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。</a:t>
            </a:r>
            <a:endParaRPr lang="en-US" altLang="zh-CN" dirty="0">
              <a:solidFill>
                <a:srgbClr val="333333"/>
              </a:solidFill>
              <a:latin typeface="-apple-system-font"/>
            </a:endParaRPr>
          </a:p>
          <a:p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	low burden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：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TMB 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为 </a:t>
            </a:r>
            <a:r>
              <a:rPr lang="en-US" altLang="zh-CN" dirty="0" smtClean="0">
                <a:solidFill>
                  <a:srgbClr val="333333"/>
                </a:solidFill>
                <a:latin typeface="-apple-system-font"/>
              </a:rPr>
              <a:t>0~99 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mutations</a:t>
            </a:r>
          </a:p>
          <a:p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	medium 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burden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：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TMB 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为 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100~242 mutations</a:t>
            </a:r>
          </a:p>
          <a:p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	high 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burden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：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TMB 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为 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243 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mutations</a:t>
            </a:r>
            <a:endParaRPr lang="en-US" altLang="zh-CN" dirty="0">
              <a:solidFill>
                <a:srgbClr val="333333"/>
              </a:solidFill>
              <a:latin typeface="-apple-system-font"/>
            </a:endParaRPr>
          </a:p>
        </p:txBody>
      </p:sp>
    </p:spTree>
    <p:extLst>
      <p:ext uri="{BB962C8B-B14F-4D97-AF65-F5344CB8AC3E}">
        <p14:creationId xmlns:p14="http://schemas.microsoft.com/office/powerpoint/2010/main" val="382196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84886" cy="777875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3200" b="1" dirty="0">
                <a:solidFill>
                  <a:schemeClr val="bg1"/>
                </a:solidFill>
              </a:rPr>
              <a:t>目录                                                                       </a:t>
            </a:r>
            <a:r>
              <a:rPr lang="en-US" altLang="zh-CN" sz="2000" b="1" dirty="0">
                <a:solidFill>
                  <a:schemeClr val="bg1"/>
                </a:solidFill>
                <a:latin typeface="Arial" pitchFamily="34" charset="0"/>
                <a:ea typeface="Arial Unicode MS" pitchFamily="34" charset="-122"/>
                <a:cs typeface="Arial" pitchFamily="34" charset="0"/>
              </a:rPr>
              <a:t>Contents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/>
          <p:cNvSpPr/>
          <p:nvPr/>
        </p:nvSpPr>
        <p:spPr>
          <a:xfrm>
            <a:off x="1316002" y="1556792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1316002" y="2852936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556994" y="1583861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TMB?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6" name="直接连接符 105"/>
          <p:cNvCxnSpPr>
            <a:cxnSpLocks/>
          </p:cNvCxnSpPr>
          <p:nvPr/>
        </p:nvCxnSpPr>
        <p:spPr>
          <a:xfrm flipV="1">
            <a:off x="2010740" y="4738992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cxnSpLocks/>
          </p:cNvCxnSpPr>
          <p:nvPr/>
        </p:nvCxnSpPr>
        <p:spPr>
          <a:xfrm>
            <a:off x="1980073" y="3358217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cxnSpLocks/>
          </p:cNvCxnSpPr>
          <p:nvPr/>
        </p:nvCxnSpPr>
        <p:spPr>
          <a:xfrm>
            <a:off x="1980073" y="2032273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2604973" y="351691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与其他因素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0C8D52E7-8AA7-4DD7-9E4C-80BD6C9E3648}"/>
              </a:ext>
            </a:extLst>
          </p:cNvPr>
          <p:cNvSpPr/>
          <p:nvPr/>
        </p:nvSpPr>
        <p:spPr>
          <a:xfrm>
            <a:off x="1331640" y="4297373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29">
            <a:extLst>
              <a:ext uri="{FF2B5EF4-FFF2-40B4-BE49-F238E27FC236}">
                <a16:creationId xmlns:a16="http://schemas.microsoft.com/office/drawing/2014/main" xmlns="" id="{3D0DE5B2-B07C-4653-98A2-7D042E36F12F}"/>
              </a:ext>
            </a:extLst>
          </p:cNvPr>
          <p:cNvSpPr txBox="1"/>
          <p:nvPr/>
        </p:nvSpPr>
        <p:spPr>
          <a:xfrm>
            <a:off x="2572632" y="429309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Panel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</a:t>
            </a:r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的影响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F8024E61-F305-4E17-A8E8-04CB9960FEA9}"/>
              </a:ext>
            </a:extLst>
          </p:cNvPr>
          <p:cNvCxnSpPr>
            <a:cxnSpLocks/>
          </p:cNvCxnSpPr>
          <p:nvPr/>
        </p:nvCxnSpPr>
        <p:spPr>
          <a:xfrm flipV="1">
            <a:off x="2010740" y="5382787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B66428D7-894C-487C-B93A-6158D5D4864E}"/>
              </a:ext>
            </a:extLst>
          </p:cNvPr>
          <p:cNvSpPr/>
          <p:nvPr/>
        </p:nvSpPr>
        <p:spPr>
          <a:xfrm>
            <a:off x="1331640" y="4941168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542EDE5F-9873-4600-9678-B246D0FF4649}"/>
              </a:ext>
            </a:extLst>
          </p:cNvPr>
          <p:cNvSpPr/>
          <p:nvPr/>
        </p:nvSpPr>
        <p:spPr>
          <a:xfrm>
            <a:off x="1331640" y="3561389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EEFBB0B7-5798-4AA6-A352-C800E55C7AE3}"/>
              </a:ext>
            </a:extLst>
          </p:cNvPr>
          <p:cNvCxnSpPr>
            <a:cxnSpLocks/>
          </p:cNvCxnSpPr>
          <p:nvPr/>
        </p:nvCxnSpPr>
        <p:spPr>
          <a:xfrm>
            <a:off x="1995711" y="4066670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128">
            <a:extLst>
              <a:ext uri="{FF2B5EF4-FFF2-40B4-BE49-F238E27FC236}">
                <a16:creationId xmlns:a16="http://schemas.microsoft.com/office/drawing/2014/main" xmlns="" id="{134DED63-889F-45F9-8C6A-88410823C388}"/>
              </a:ext>
            </a:extLst>
          </p:cNvPr>
          <p:cNvSpPr txBox="1"/>
          <p:nvPr/>
        </p:nvSpPr>
        <p:spPr>
          <a:xfrm>
            <a:off x="2591641" y="2886832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计算及高低划分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604973" y="4945493"/>
            <a:ext cx="2524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FDA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批准的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panel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316002" y="2190517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101"/>
          <p:cNvSpPr txBox="1"/>
          <p:nvPr/>
        </p:nvSpPr>
        <p:spPr>
          <a:xfrm>
            <a:off x="2556994" y="221758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为什么做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>
            <a:cxnSpLocks/>
          </p:cNvCxnSpPr>
          <p:nvPr/>
        </p:nvCxnSpPr>
        <p:spPr>
          <a:xfrm>
            <a:off x="1980073" y="2665998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133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4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与其他因素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1233701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000" dirty="0"/>
              <a:t>（</a:t>
            </a:r>
            <a:r>
              <a:rPr lang="en-US" altLang="zh-CN" sz="2000" dirty="0"/>
              <a:t>1</a:t>
            </a:r>
            <a:r>
              <a:rPr lang="zh-CN" altLang="en-US" sz="2000" dirty="0"/>
              <a:t>）</a:t>
            </a:r>
            <a:r>
              <a:rPr lang="en-US" altLang="zh-CN" sz="2000" dirty="0"/>
              <a:t>MSI</a:t>
            </a:r>
            <a:r>
              <a:rPr lang="zh-CN" altLang="en-US" sz="2000" dirty="0"/>
              <a:t>（</a:t>
            </a:r>
            <a:r>
              <a:rPr lang="en-US" altLang="zh-CN" sz="3600" dirty="0"/>
              <a:t> </a:t>
            </a:r>
            <a:r>
              <a:rPr lang="en-US" altLang="zh-CN" sz="2000" dirty="0"/>
              <a:t>microsatellite instability </a:t>
            </a:r>
            <a:r>
              <a:rPr lang="zh-CN" altLang="en-US" sz="2000" dirty="0"/>
              <a:t>）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744839"/>
            <a:ext cx="8930449" cy="202059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9608" y="3805228"/>
            <a:ext cx="80506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333333"/>
                </a:solidFill>
                <a:latin typeface="Helvetica" panose="020B0604020202020204" pitchFamily="34" charset="0"/>
              </a:rPr>
              <a:t>THMH </a:t>
            </a:r>
            <a:r>
              <a:rPr lang="zh-CN" altLang="en-US" sz="1600" dirty="0">
                <a:solidFill>
                  <a:srgbClr val="333333"/>
                </a:solidFill>
                <a:latin typeface="Helvetica" panose="020B0604020202020204" pitchFamily="34" charset="0"/>
              </a:rPr>
              <a:t>：</a:t>
            </a:r>
            <a:r>
              <a:rPr lang="en-US" altLang="zh-CN" sz="1600" dirty="0">
                <a:solidFill>
                  <a:srgbClr val="333333"/>
                </a:solidFill>
                <a:latin typeface="Helvetica" panose="020B0604020202020204" pitchFamily="34" charset="0"/>
              </a:rPr>
              <a:t>TMB-H and MSI-H		THMS </a:t>
            </a:r>
            <a:r>
              <a:rPr lang="zh-CN" altLang="en-US" sz="1600" dirty="0">
                <a:solidFill>
                  <a:srgbClr val="333333"/>
                </a:solidFill>
                <a:latin typeface="Helvetica" panose="020B0604020202020204" pitchFamily="34" charset="0"/>
              </a:rPr>
              <a:t>：</a:t>
            </a:r>
            <a:r>
              <a:rPr lang="en-US" altLang="zh-CN" sz="1600" dirty="0">
                <a:solidFill>
                  <a:srgbClr val="333333"/>
                </a:solidFill>
                <a:latin typeface="Helvetica" panose="020B0604020202020204" pitchFamily="34" charset="0"/>
              </a:rPr>
              <a:t>TMB-H and MSI-Stable</a:t>
            </a:r>
          </a:p>
          <a:p>
            <a:r>
              <a:rPr lang="en-US" altLang="zh-CN" sz="1600" dirty="0">
                <a:solidFill>
                  <a:srgbClr val="333333"/>
                </a:solidFill>
                <a:latin typeface="Helvetica" panose="020B0604020202020204" pitchFamily="34" charset="0"/>
              </a:rPr>
              <a:t>TLMH</a:t>
            </a:r>
            <a:r>
              <a:rPr lang="zh-CN" altLang="en-US" sz="1600" dirty="0">
                <a:solidFill>
                  <a:srgbClr val="333333"/>
                </a:solidFill>
                <a:latin typeface="Helvetica" panose="020B0604020202020204" pitchFamily="34" charset="0"/>
              </a:rPr>
              <a:t>：</a:t>
            </a:r>
            <a:r>
              <a:rPr lang="en-US" altLang="zh-CN" sz="1600" dirty="0">
                <a:solidFill>
                  <a:srgbClr val="333333"/>
                </a:solidFill>
                <a:latin typeface="Helvetica" panose="020B0604020202020204" pitchFamily="34" charset="0"/>
              </a:rPr>
              <a:t>TMB-Low and MSI-H		TLMS</a:t>
            </a:r>
            <a:r>
              <a:rPr lang="zh-CN" altLang="en-US" sz="1600" dirty="0">
                <a:solidFill>
                  <a:srgbClr val="333333"/>
                </a:solidFill>
                <a:latin typeface="Helvetica" panose="020B0604020202020204" pitchFamily="34" charset="0"/>
              </a:rPr>
              <a:t>：</a:t>
            </a:r>
            <a:r>
              <a:rPr lang="en-US" altLang="zh-CN" sz="1600" dirty="0">
                <a:solidFill>
                  <a:srgbClr val="333333"/>
                </a:solidFill>
                <a:latin typeface="Helvetica" panose="020B0604020202020204" pitchFamily="34" charset="0"/>
              </a:rPr>
              <a:t>TMB-Low and MSI-Stable</a:t>
            </a:r>
            <a:r>
              <a:rPr lang="en-US" altLang="zh-CN" sz="2000" dirty="0">
                <a:solidFill>
                  <a:srgbClr val="333333"/>
                </a:solidFill>
                <a:latin typeface="Helvetica" panose="020B0604020202020204" pitchFamily="34" charset="0"/>
              </a:rPr>
              <a:t> </a:t>
            </a:r>
            <a:endParaRPr lang="zh-CN" altLang="en-US" sz="2000" dirty="0"/>
          </a:p>
        </p:txBody>
      </p:sp>
      <p:sp>
        <p:nvSpPr>
          <p:cNvPr id="8" name="矩形 7"/>
          <p:cNvSpPr/>
          <p:nvPr/>
        </p:nvSpPr>
        <p:spPr>
          <a:xfrm>
            <a:off x="762070" y="4656459"/>
            <a:ext cx="739967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33333"/>
                </a:solidFill>
                <a:latin typeface="Helvetica" panose="020B0604020202020204" pitchFamily="34" charset="0"/>
              </a:rPr>
              <a:t>Results</a:t>
            </a:r>
            <a:r>
              <a:rPr lang="zh-CN" altLang="en-US" b="1" dirty="0">
                <a:solidFill>
                  <a:srgbClr val="333333"/>
                </a:solidFill>
                <a:latin typeface="Helvetica" panose="020B0604020202020204" pitchFamily="34" charset="0"/>
              </a:rPr>
              <a:t>：</a:t>
            </a:r>
            <a:r>
              <a:rPr lang="en-US" altLang="zh-CN" dirty="0">
                <a:solidFill>
                  <a:srgbClr val="333333"/>
                </a:solidFill>
                <a:latin typeface="Helvetica" panose="020B0604020202020204" pitchFamily="34" charset="0"/>
              </a:rPr>
              <a:t>TMB and MSI are highly correlated in our cohort of CRC and GA tumors. However, 5.8% CRC and 12.9% GA samples are under THMS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771800" y="570338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i="1" dirty="0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Citation:</a:t>
            </a:r>
            <a:r>
              <a:rPr lang="en-US" altLang="zh-CN" i="1" dirty="0">
                <a:hlinkClick r:id="rId4"/>
              </a:rPr>
              <a:t/>
            </a:r>
            <a:br>
              <a:rPr lang="en-US" altLang="zh-CN" i="1" dirty="0">
                <a:hlinkClick r:id="rId4"/>
              </a:rPr>
            </a:br>
            <a:r>
              <a:rPr lang="en-US" altLang="zh-CN" i="1" dirty="0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J </a:t>
            </a:r>
            <a:r>
              <a:rPr lang="en-US" altLang="zh-CN" i="1" dirty="0" err="1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Clin</a:t>
            </a:r>
            <a:r>
              <a:rPr lang="en-US" altLang="zh-CN" i="1" dirty="0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 </a:t>
            </a:r>
            <a:r>
              <a:rPr lang="en-US" altLang="zh-CN" i="1" dirty="0" err="1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Oncol</a:t>
            </a:r>
            <a:r>
              <a:rPr lang="en-US" altLang="zh-CN" i="1" dirty="0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 36, 2018 (</a:t>
            </a:r>
            <a:r>
              <a:rPr lang="en-US" altLang="zh-CN" i="1" dirty="0" err="1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suppl</a:t>
            </a:r>
            <a:r>
              <a:rPr lang="en-US" altLang="zh-CN" i="1" dirty="0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 5S; </a:t>
            </a:r>
            <a:r>
              <a:rPr lang="en-US" altLang="zh-CN" i="1" dirty="0" err="1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abstr</a:t>
            </a:r>
            <a:r>
              <a:rPr lang="en-US" altLang="zh-CN" i="1" dirty="0">
                <a:solidFill>
                  <a:srgbClr val="333333"/>
                </a:solidFill>
                <a:latin typeface="Helvetica" panose="020B0604020202020204" pitchFamily="34" charset="0"/>
                <a:hlinkClick r:id="rId4"/>
              </a:rPr>
              <a:t> 22)</a:t>
            </a:r>
            <a:endParaRPr lang="zh-CN" altLang="en-US" i="1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4777" y="1623950"/>
            <a:ext cx="6903327" cy="4362556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128508" y="4415237"/>
            <a:ext cx="28755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131413"/>
                </a:solidFill>
                <a:latin typeface="VxyvmlAdvTTe45e47d2"/>
              </a:rPr>
              <a:t>Chalmers </a:t>
            </a:r>
            <a:r>
              <a:rPr lang="en-US" altLang="zh-CN" i="1" dirty="0">
                <a:solidFill>
                  <a:srgbClr val="131413"/>
                </a:solidFill>
                <a:latin typeface="BkbkrfAdvTT7329fd89.I"/>
              </a:rPr>
              <a:t>et al. Genome Medicine </a:t>
            </a:r>
            <a:r>
              <a:rPr lang="en-US" altLang="zh-CN" i="1" dirty="0">
                <a:solidFill>
                  <a:srgbClr val="131413"/>
                </a:solidFill>
                <a:latin typeface="MyriadPro-Regular"/>
              </a:rPr>
              <a:t>(2017) 9:34 </a:t>
            </a:r>
            <a:br>
              <a:rPr lang="en-US" altLang="zh-CN" i="1" dirty="0">
                <a:solidFill>
                  <a:srgbClr val="131413"/>
                </a:solidFill>
                <a:latin typeface="MyriadPro-Regular"/>
              </a:rPr>
            </a:br>
            <a:r>
              <a:rPr lang="en-US" altLang="zh-CN" i="1" dirty="0">
                <a:solidFill>
                  <a:srgbClr val="131413"/>
                </a:solidFill>
                <a:latin typeface="VxyvmlAdvTTe45e47d2"/>
              </a:rPr>
              <a:t>DOI 10.1186/s13073-017-0424-2</a:t>
            </a:r>
            <a:r>
              <a:rPr lang="en-US" altLang="zh-CN" i="1" dirty="0"/>
              <a:t> </a:t>
            </a:r>
          </a:p>
          <a:p>
            <a:r>
              <a:rPr lang="en-US" altLang="zh-CN" dirty="0"/>
              <a:t>Foundation Medicine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310800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4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与其他因素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1052736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</a:t>
            </a:r>
            <a:r>
              <a:rPr lang="en-US" altLang="zh-CN" sz="2400" dirty="0" err="1"/>
              <a:t>Neoantigen</a:t>
            </a:r>
            <a:endParaRPr lang="zh-CN" altLang="en-US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13" y="1628800"/>
            <a:ext cx="7571675" cy="3495984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79627" y="5271066"/>
            <a:ext cx="587853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Roboto Condensed"/>
              </a:rPr>
              <a:t>TMB&gt;10 </a:t>
            </a:r>
            <a:r>
              <a:rPr lang="zh-CN" altLang="en-US" sz="2400" dirty="0">
                <a:solidFill>
                  <a:srgbClr val="333333"/>
                </a:solidFill>
                <a:latin typeface="Roboto Condensed"/>
              </a:rPr>
              <a:t>产生新抗原 </a:t>
            </a:r>
            <a:r>
              <a:rPr lang="en-US" altLang="zh-CN" sz="2400" dirty="0">
                <a:solidFill>
                  <a:srgbClr val="333333"/>
                </a:solidFill>
                <a:latin typeface="Roboto Condensed"/>
              </a:rPr>
              <a:t>frequently</a:t>
            </a:r>
          </a:p>
          <a:p>
            <a:r>
              <a:rPr lang="en-US" altLang="zh-CN" sz="2400" dirty="0">
                <a:solidFill>
                  <a:srgbClr val="333333"/>
                </a:solidFill>
                <a:latin typeface="Roboto Condensed"/>
              </a:rPr>
              <a:t>1&lt;TMB&lt;10 </a:t>
            </a:r>
            <a:r>
              <a:rPr lang="zh-CN" altLang="en-US" sz="2400" dirty="0">
                <a:solidFill>
                  <a:srgbClr val="333333"/>
                </a:solidFill>
                <a:latin typeface="Roboto Condensed"/>
              </a:rPr>
              <a:t>能够产生新抗原 </a:t>
            </a:r>
            <a:r>
              <a:rPr lang="en-US" altLang="zh-CN" sz="2400" dirty="0">
                <a:solidFill>
                  <a:srgbClr val="333333"/>
                </a:solidFill>
                <a:latin typeface="Roboto Condensed"/>
              </a:rPr>
              <a:t>regularly</a:t>
            </a:r>
          </a:p>
          <a:p>
            <a:r>
              <a:rPr lang="en-US" altLang="zh-CN" sz="2400" dirty="0">
                <a:solidFill>
                  <a:srgbClr val="333333"/>
                </a:solidFill>
                <a:latin typeface="Roboto Condensed"/>
              </a:rPr>
              <a:t>TMB&lt;1 </a:t>
            </a:r>
            <a:r>
              <a:rPr lang="zh-CN" altLang="en-US" sz="2400" dirty="0">
                <a:solidFill>
                  <a:srgbClr val="333333"/>
                </a:solidFill>
                <a:latin typeface="Roboto Condensed"/>
              </a:rPr>
              <a:t>几乎不会产生新抗原 </a:t>
            </a:r>
            <a:r>
              <a:rPr lang="en-US" altLang="zh-CN" sz="2400" dirty="0">
                <a:solidFill>
                  <a:srgbClr val="333333"/>
                </a:solidFill>
                <a:latin typeface="Roboto Condensed"/>
              </a:rPr>
              <a:t>occasionally</a:t>
            </a:r>
            <a:endParaRPr lang="zh-CN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5889373" y="5381063"/>
            <a:ext cx="311666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66666"/>
                </a:solidFill>
                <a:latin typeface="Roboto"/>
                <a:hlinkClick r:id="rId3"/>
              </a:rPr>
              <a:t>Science  03 Apr 2015:</a:t>
            </a:r>
            <a:r>
              <a:rPr lang="en-US" altLang="zh-CN" sz="1400" dirty="0">
                <a:hlinkClick r:id="rId3"/>
              </a:rPr>
              <a:t/>
            </a:r>
            <a:br>
              <a:rPr lang="en-US" altLang="zh-CN" sz="1400" dirty="0">
                <a:hlinkClick r:id="rId3"/>
              </a:rPr>
            </a:br>
            <a:r>
              <a:rPr lang="en-US" altLang="zh-CN" sz="1400" dirty="0">
                <a:solidFill>
                  <a:srgbClr val="666666"/>
                </a:solidFill>
                <a:latin typeface="Roboto"/>
                <a:hlinkClick r:id="rId3"/>
              </a:rPr>
              <a:t>Vol. 348, Issue 6230, pp. 69-74</a:t>
            </a:r>
            <a:r>
              <a:rPr lang="en-US" altLang="zh-CN" sz="1400" dirty="0">
                <a:hlinkClick r:id="rId3"/>
              </a:rPr>
              <a:t/>
            </a:r>
            <a:br>
              <a:rPr lang="en-US" altLang="zh-CN" sz="1400" dirty="0">
                <a:hlinkClick r:id="rId3"/>
              </a:rPr>
            </a:br>
            <a:r>
              <a:rPr lang="en-US" altLang="zh-CN" sz="1400" dirty="0">
                <a:solidFill>
                  <a:srgbClr val="666666"/>
                </a:solidFill>
                <a:latin typeface="Roboto"/>
                <a:hlinkClick r:id="rId3"/>
              </a:rPr>
              <a:t>DOI: 10.1126/science.aaa4971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7413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4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与其他因素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1052736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</a:t>
            </a:r>
            <a:r>
              <a:rPr lang="en-US" altLang="zh-CN" sz="2400" dirty="0"/>
              <a:t>Driver Gene</a:t>
            </a:r>
            <a:endParaRPr lang="zh-CN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97795" y="1840224"/>
            <a:ext cx="326969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驱动基因很少产生新抗原，</a:t>
            </a:r>
            <a:r>
              <a:rPr lang="en-US" altLang="zh-CN" sz="2400" dirty="0"/>
              <a:t>~20000</a:t>
            </a:r>
            <a:r>
              <a:rPr lang="zh-CN" altLang="en-US" sz="2400" dirty="0"/>
              <a:t>个黑色素瘤中发现</a:t>
            </a:r>
            <a:r>
              <a:rPr lang="en-US" altLang="zh-CN" sz="2400" dirty="0"/>
              <a:t>20</a:t>
            </a:r>
            <a:r>
              <a:rPr lang="zh-CN" altLang="en-US" sz="2400" dirty="0"/>
              <a:t>种新抗原，只有</a:t>
            </a:r>
            <a:r>
              <a:rPr lang="en-US" altLang="zh-CN" sz="2400" dirty="0"/>
              <a:t>8%</a:t>
            </a:r>
            <a:r>
              <a:rPr lang="zh-CN" altLang="en-US" sz="2400" dirty="0"/>
              <a:t>的新抗原来自驱动基因，而</a:t>
            </a:r>
            <a:r>
              <a:rPr lang="en-US" altLang="zh-CN" sz="2400" dirty="0"/>
              <a:t>92%</a:t>
            </a:r>
            <a:r>
              <a:rPr lang="zh-CN" altLang="en-US" sz="2400" dirty="0"/>
              <a:t>的新抗原来自非驱动突变（</a:t>
            </a:r>
            <a:r>
              <a:rPr lang="en-US" altLang="zh-CN" sz="2400" dirty="0"/>
              <a:t>passenger mutation</a:t>
            </a:r>
            <a:r>
              <a:rPr lang="zh-CN" altLang="en-US" sz="2400" dirty="0"/>
              <a:t>）</a:t>
            </a:r>
          </a:p>
        </p:txBody>
      </p:sp>
      <p:sp>
        <p:nvSpPr>
          <p:cNvPr id="11" name="矩形 10"/>
          <p:cNvSpPr/>
          <p:nvPr/>
        </p:nvSpPr>
        <p:spPr>
          <a:xfrm>
            <a:off x="377914" y="5064040"/>
            <a:ext cx="311666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66666"/>
                </a:solidFill>
                <a:latin typeface="Roboto"/>
                <a:hlinkClick r:id="rId2"/>
              </a:rPr>
              <a:t>Science  03 Apr 2015:</a:t>
            </a:r>
            <a:r>
              <a:rPr lang="en-US" altLang="zh-CN" sz="1400" dirty="0">
                <a:hlinkClick r:id="rId2"/>
              </a:rPr>
              <a:t/>
            </a:r>
            <a:br>
              <a:rPr lang="en-US" altLang="zh-CN" sz="1400" dirty="0">
                <a:hlinkClick r:id="rId2"/>
              </a:rPr>
            </a:br>
            <a:r>
              <a:rPr lang="en-US" altLang="zh-CN" sz="1400" dirty="0">
                <a:solidFill>
                  <a:srgbClr val="666666"/>
                </a:solidFill>
                <a:latin typeface="Roboto"/>
                <a:hlinkClick r:id="rId2"/>
              </a:rPr>
              <a:t>Vol. 348, Issue 6230, pp. 69-74</a:t>
            </a:r>
            <a:r>
              <a:rPr lang="en-US" altLang="zh-CN" sz="1400" dirty="0">
                <a:hlinkClick r:id="rId2"/>
              </a:rPr>
              <a:t/>
            </a:r>
            <a:br>
              <a:rPr lang="en-US" altLang="zh-CN" sz="1400" dirty="0">
                <a:hlinkClick r:id="rId2"/>
              </a:rPr>
            </a:br>
            <a:r>
              <a:rPr lang="en-US" altLang="zh-CN" sz="1400" dirty="0">
                <a:solidFill>
                  <a:srgbClr val="666666"/>
                </a:solidFill>
                <a:latin typeface="Roboto"/>
                <a:hlinkClick r:id="rId2"/>
              </a:rPr>
              <a:t>DOI: 10.1126/science.aaa4971</a:t>
            </a:r>
            <a:endParaRPr lang="zh-CN" altLang="en-US" sz="1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1225780"/>
            <a:ext cx="4961826" cy="481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04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84886" cy="777875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3200" b="1" dirty="0">
                <a:solidFill>
                  <a:schemeClr val="bg1"/>
                </a:solidFill>
              </a:rPr>
              <a:t>目录                                                                       </a:t>
            </a:r>
            <a:r>
              <a:rPr lang="en-US" altLang="zh-CN" sz="2000" b="1" dirty="0">
                <a:solidFill>
                  <a:schemeClr val="bg1"/>
                </a:solidFill>
                <a:latin typeface="Arial" pitchFamily="34" charset="0"/>
                <a:ea typeface="Arial Unicode MS" pitchFamily="34" charset="-122"/>
                <a:cs typeface="Arial" pitchFamily="34" charset="0"/>
              </a:rPr>
              <a:t>Contents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/>
          <p:cNvSpPr/>
          <p:nvPr/>
        </p:nvSpPr>
        <p:spPr>
          <a:xfrm>
            <a:off x="1316002" y="1556792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1316002" y="2852936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556994" y="1583861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TMB?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6" name="直接连接符 105"/>
          <p:cNvCxnSpPr>
            <a:cxnSpLocks/>
          </p:cNvCxnSpPr>
          <p:nvPr/>
        </p:nvCxnSpPr>
        <p:spPr>
          <a:xfrm flipV="1">
            <a:off x="2010740" y="4738992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cxnSpLocks/>
          </p:cNvCxnSpPr>
          <p:nvPr/>
        </p:nvCxnSpPr>
        <p:spPr>
          <a:xfrm>
            <a:off x="1980073" y="3358217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cxnSpLocks/>
          </p:cNvCxnSpPr>
          <p:nvPr/>
        </p:nvCxnSpPr>
        <p:spPr>
          <a:xfrm>
            <a:off x="1980073" y="2032273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2604973" y="351691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与其他因素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0C8D52E7-8AA7-4DD7-9E4C-80BD6C9E3648}"/>
              </a:ext>
            </a:extLst>
          </p:cNvPr>
          <p:cNvSpPr/>
          <p:nvPr/>
        </p:nvSpPr>
        <p:spPr>
          <a:xfrm>
            <a:off x="1331640" y="4297373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29">
            <a:extLst>
              <a:ext uri="{FF2B5EF4-FFF2-40B4-BE49-F238E27FC236}">
                <a16:creationId xmlns:a16="http://schemas.microsoft.com/office/drawing/2014/main" xmlns="" id="{3D0DE5B2-B07C-4653-98A2-7D042E36F12F}"/>
              </a:ext>
            </a:extLst>
          </p:cNvPr>
          <p:cNvSpPr txBox="1"/>
          <p:nvPr/>
        </p:nvSpPr>
        <p:spPr>
          <a:xfrm>
            <a:off x="2572632" y="429309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Panel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对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的影响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F8024E61-F305-4E17-A8E8-04CB9960FEA9}"/>
              </a:ext>
            </a:extLst>
          </p:cNvPr>
          <p:cNvCxnSpPr>
            <a:cxnSpLocks/>
          </p:cNvCxnSpPr>
          <p:nvPr/>
        </p:nvCxnSpPr>
        <p:spPr>
          <a:xfrm flipV="1">
            <a:off x="2010740" y="5382787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B66428D7-894C-487C-B93A-6158D5D4864E}"/>
              </a:ext>
            </a:extLst>
          </p:cNvPr>
          <p:cNvSpPr/>
          <p:nvPr/>
        </p:nvSpPr>
        <p:spPr>
          <a:xfrm>
            <a:off x="1331640" y="4941168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542EDE5F-9873-4600-9678-B246D0FF4649}"/>
              </a:ext>
            </a:extLst>
          </p:cNvPr>
          <p:cNvSpPr/>
          <p:nvPr/>
        </p:nvSpPr>
        <p:spPr>
          <a:xfrm>
            <a:off x="1331640" y="3561389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EEFBB0B7-5798-4AA6-A352-C800E55C7AE3}"/>
              </a:ext>
            </a:extLst>
          </p:cNvPr>
          <p:cNvCxnSpPr>
            <a:cxnSpLocks/>
          </p:cNvCxnSpPr>
          <p:nvPr/>
        </p:nvCxnSpPr>
        <p:spPr>
          <a:xfrm>
            <a:off x="1995711" y="4066670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128">
            <a:extLst>
              <a:ext uri="{FF2B5EF4-FFF2-40B4-BE49-F238E27FC236}">
                <a16:creationId xmlns:a16="http://schemas.microsoft.com/office/drawing/2014/main" xmlns="" id="{134DED63-889F-45F9-8C6A-88410823C388}"/>
              </a:ext>
            </a:extLst>
          </p:cNvPr>
          <p:cNvSpPr txBox="1"/>
          <p:nvPr/>
        </p:nvSpPr>
        <p:spPr>
          <a:xfrm>
            <a:off x="2591641" y="2886832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计算及高低划分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604973" y="4945493"/>
            <a:ext cx="2524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FDA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批准的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panel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316002" y="2190517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101"/>
          <p:cNvSpPr txBox="1"/>
          <p:nvPr/>
        </p:nvSpPr>
        <p:spPr>
          <a:xfrm>
            <a:off x="2556994" y="221758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为什么要做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>
            <a:cxnSpLocks/>
          </p:cNvCxnSpPr>
          <p:nvPr/>
        </p:nvCxnSpPr>
        <p:spPr>
          <a:xfrm>
            <a:off x="1980073" y="2665998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766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4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与</a:t>
            </a:r>
            <a:r>
              <a:rPr lang="zh-CN" altLang="en-US" sz="3200" b="1" dirty="0">
                <a:solidFill>
                  <a:schemeClr val="bg1"/>
                </a:solidFill>
              </a:rPr>
              <a:t>其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他因素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1052736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/>
              <a:t>（</a:t>
            </a:r>
            <a:r>
              <a:rPr lang="en-US" altLang="zh-CN" sz="2400" dirty="0"/>
              <a:t>4</a:t>
            </a:r>
            <a:r>
              <a:rPr lang="zh-CN" altLang="en-US" sz="2400" dirty="0"/>
              <a:t>）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PD-L1</a:t>
            </a:r>
            <a:endParaRPr lang="zh-CN" altLang="en-US" sz="2400" dirty="0"/>
          </a:p>
        </p:txBody>
      </p:sp>
      <p:pic>
        <p:nvPicPr>
          <p:cNvPr id="16" name="Picture 2" descr="https://img1.dxycdn.com/2018/0709/837/3288043446501824379-8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3840" y="2578095"/>
            <a:ext cx="4458072" cy="3488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755576" y="1497030"/>
            <a:ext cx="662473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PingFang SC"/>
              </a:rPr>
              <a:t>TMB与PD-L1表达量的关系</a:t>
            </a:r>
            <a:endParaRPr kumimoji="0" lang="zh-CN" altLang="zh-CN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PingFang SC"/>
              </a:rPr>
              <a:t>美国纪念斯隆</a:t>
            </a:r>
            <a:r>
              <a:rPr kumimoji="0" lang="zh-CN" altLang="zh-CN" sz="105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PingFang SC"/>
              </a:rPr>
              <a:t>-凯特琳癌症中心</a:t>
            </a:r>
            <a:r>
              <a:rPr kumimoji="0" lang="zh-CN" altLang="zh-CN" sz="1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PingFang SC"/>
              </a:rPr>
              <a:t>在对240例接受PD-1抑制剂治疗的晚期肺癌患者的相关资料进行总结和分析时，再一次发现</a:t>
            </a:r>
            <a:r>
              <a:rPr kumimoji="0" lang="zh-CN" altLang="zh-CN" sz="10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PingFang SC"/>
              </a:rPr>
              <a:t>PD-L1表达高低和TMB高低无关</a:t>
            </a:r>
            <a:r>
              <a:rPr kumimoji="0" lang="zh-CN" altLang="zh-CN" sz="1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PingFang SC"/>
              </a:rPr>
              <a:t>。也就是说，PD-L1表达量低的，TMB不一定低；TMB低的，没准PD-L1表达是高的。当然，那些PD-L1表达量和TMB同时都高的患者，疗效最好，临床获益率为50%；而两者都低的患者，或许实在是不太适合PD-1抑制剂治疗，临床获益率只有18.2%，也就说超过80%的这类患者白白花了钱，还承受了副作用。</a:t>
            </a:r>
            <a:endParaRPr kumimoji="0" lang="zh-CN" altLang="zh-CN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335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84886" cy="777875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3200" b="1" dirty="0">
                <a:solidFill>
                  <a:schemeClr val="bg1"/>
                </a:solidFill>
              </a:rPr>
              <a:t>目录                                                                       </a:t>
            </a:r>
            <a:r>
              <a:rPr lang="en-US" altLang="zh-CN" sz="2000" b="1" dirty="0">
                <a:solidFill>
                  <a:schemeClr val="bg1"/>
                </a:solidFill>
                <a:latin typeface="Arial" pitchFamily="34" charset="0"/>
                <a:ea typeface="Arial Unicode MS" pitchFamily="34" charset="-122"/>
                <a:cs typeface="Arial" pitchFamily="34" charset="0"/>
              </a:rPr>
              <a:t>Contents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/>
          <p:cNvSpPr/>
          <p:nvPr/>
        </p:nvSpPr>
        <p:spPr>
          <a:xfrm>
            <a:off x="1316002" y="1556792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1316002" y="2852936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556994" y="1583861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TMB?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6" name="直接连接符 105"/>
          <p:cNvCxnSpPr>
            <a:cxnSpLocks/>
          </p:cNvCxnSpPr>
          <p:nvPr/>
        </p:nvCxnSpPr>
        <p:spPr>
          <a:xfrm flipV="1">
            <a:off x="2010740" y="4738992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cxnSpLocks/>
          </p:cNvCxnSpPr>
          <p:nvPr/>
        </p:nvCxnSpPr>
        <p:spPr>
          <a:xfrm>
            <a:off x="1980073" y="3358217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cxnSpLocks/>
          </p:cNvCxnSpPr>
          <p:nvPr/>
        </p:nvCxnSpPr>
        <p:spPr>
          <a:xfrm>
            <a:off x="1980073" y="2032273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2604973" y="351691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与其他因素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0C8D52E7-8AA7-4DD7-9E4C-80BD6C9E3648}"/>
              </a:ext>
            </a:extLst>
          </p:cNvPr>
          <p:cNvSpPr/>
          <p:nvPr/>
        </p:nvSpPr>
        <p:spPr>
          <a:xfrm>
            <a:off x="1331640" y="4297373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29">
            <a:extLst>
              <a:ext uri="{FF2B5EF4-FFF2-40B4-BE49-F238E27FC236}">
                <a16:creationId xmlns:a16="http://schemas.microsoft.com/office/drawing/2014/main" xmlns="" id="{3D0DE5B2-B07C-4653-98A2-7D042E36F12F}"/>
              </a:ext>
            </a:extLst>
          </p:cNvPr>
          <p:cNvSpPr txBox="1"/>
          <p:nvPr/>
        </p:nvSpPr>
        <p:spPr>
          <a:xfrm>
            <a:off x="2572632" y="429309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Panel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对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的影响</a:t>
            </a: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F8024E61-F305-4E17-A8E8-04CB9960FEA9}"/>
              </a:ext>
            </a:extLst>
          </p:cNvPr>
          <p:cNvCxnSpPr>
            <a:cxnSpLocks/>
          </p:cNvCxnSpPr>
          <p:nvPr/>
        </p:nvCxnSpPr>
        <p:spPr>
          <a:xfrm flipV="1">
            <a:off x="2010740" y="5382787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B66428D7-894C-487C-B93A-6158D5D4864E}"/>
              </a:ext>
            </a:extLst>
          </p:cNvPr>
          <p:cNvSpPr/>
          <p:nvPr/>
        </p:nvSpPr>
        <p:spPr>
          <a:xfrm>
            <a:off x="1331640" y="4941168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542EDE5F-9873-4600-9678-B246D0FF4649}"/>
              </a:ext>
            </a:extLst>
          </p:cNvPr>
          <p:cNvSpPr/>
          <p:nvPr/>
        </p:nvSpPr>
        <p:spPr>
          <a:xfrm>
            <a:off x="1331640" y="3561389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EEFBB0B7-5798-4AA6-A352-C800E55C7AE3}"/>
              </a:ext>
            </a:extLst>
          </p:cNvPr>
          <p:cNvCxnSpPr>
            <a:cxnSpLocks/>
          </p:cNvCxnSpPr>
          <p:nvPr/>
        </p:nvCxnSpPr>
        <p:spPr>
          <a:xfrm>
            <a:off x="1995711" y="4066670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128">
            <a:extLst>
              <a:ext uri="{FF2B5EF4-FFF2-40B4-BE49-F238E27FC236}">
                <a16:creationId xmlns:a16="http://schemas.microsoft.com/office/drawing/2014/main" xmlns="" id="{134DED63-889F-45F9-8C6A-88410823C388}"/>
              </a:ext>
            </a:extLst>
          </p:cNvPr>
          <p:cNvSpPr txBox="1"/>
          <p:nvPr/>
        </p:nvSpPr>
        <p:spPr>
          <a:xfrm>
            <a:off x="2591641" y="2886832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计算及高低划分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604973" y="4945493"/>
            <a:ext cx="2524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FDA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批准的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panel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316002" y="2190517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101"/>
          <p:cNvSpPr txBox="1"/>
          <p:nvPr/>
        </p:nvSpPr>
        <p:spPr>
          <a:xfrm>
            <a:off x="2556994" y="221758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为什么做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>
            <a:cxnSpLocks/>
          </p:cNvCxnSpPr>
          <p:nvPr/>
        </p:nvCxnSpPr>
        <p:spPr>
          <a:xfrm>
            <a:off x="1980073" y="2665998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70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5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</a:rPr>
              <a:t>Panel</a:t>
            </a:r>
            <a:r>
              <a:rPr lang="zh-CN" altLang="en-US" sz="3200" b="1" dirty="0">
                <a:solidFill>
                  <a:schemeClr val="bg1"/>
                </a:solidFill>
              </a:rPr>
              <a:t>大小对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的影响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7607C8A-87B5-4E2B-A962-596A39BCE59E}"/>
              </a:ext>
            </a:extLst>
          </p:cNvPr>
          <p:cNvSpPr/>
          <p:nvPr/>
        </p:nvSpPr>
        <p:spPr>
          <a:xfrm>
            <a:off x="278194" y="4446414"/>
            <a:ext cx="83262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Cancer </a:t>
            </a:r>
            <a:r>
              <a:rPr lang="en-US" altLang="zh-CN" dirty="0" err="1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SelectR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76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个基因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Panel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，无统计学差异（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p=0.6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）；</a:t>
            </a:r>
            <a:endParaRPr lang="en-US" altLang="zh-CN" dirty="0">
              <a:solidFill>
                <a:srgbClr val="4545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Qiagen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个基因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panel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，有统计学差异（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p=0.04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）；</a:t>
            </a:r>
            <a:endParaRPr lang="en-US" altLang="zh-CN" dirty="0">
              <a:solidFill>
                <a:srgbClr val="4545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Cancer </a:t>
            </a:r>
            <a:r>
              <a:rPr lang="en-US" altLang="zh-CN" dirty="0" err="1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SelectR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195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个基因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Panel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，无统计学差异（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p=0.1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）；</a:t>
            </a:r>
            <a:endParaRPr lang="en-US" altLang="zh-CN" dirty="0">
              <a:solidFill>
                <a:srgbClr val="4545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Foundation Medicine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315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个基因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Panel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，得出了显著统计学差异（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p=0.005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F0F0EEB5-FF2B-400F-A0CE-CA5F340C4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1870"/>
            <a:ext cx="9144000" cy="275921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280F840B-44FF-4FE5-958A-81BBCDACC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696" y="1393331"/>
            <a:ext cx="6184833" cy="380191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DA129765-D4A3-4F8F-93BB-82344D56405D}"/>
              </a:ext>
            </a:extLst>
          </p:cNvPr>
          <p:cNvSpPr/>
          <p:nvPr/>
        </p:nvSpPr>
        <p:spPr>
          <a:xfrm>
            <a:off x="683568" y="5812132"/>
            <a:ext cx="6263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Panel</a:t>
            </a:r>
            <a:r>
              <a:rPr lang="zh-CN" altLang="en-US" sz="2400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要大到一定数目，才会有效检测</a:t>
            </a:r>
            <a:r>
              <a:rPr lang="en-US" altLang="zh-CN" sz="2400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TMB</a:t>
            </a:r>
            <a:r>
              <a:rPr lang="zh-CN" altLang="en-US" sz="2400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529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84886" cy="777875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3200" b="1" dirty="0">
                <a:solidFill>
                  <a:schemeClr val="bg1"/>
                </a:solidFill>
              </a:rPr>
              <a:t>目录                                                                       </a:t>
            </a:r>
            <a:r>
              <a:rPr lang="en-US" altLang="zh-CN" sz="2000" b="1" dirty="0">
                <a:solidFill>
                  <a:schemeClr val="bg1"/>
                </a:solidFill>
                <a:latin typeface="Arial" pitchFamily="34" charset="0"/>
                <a:ea typeface="Arial Unicode MS" pitchFamily="34" charset="-122"/>
                <a:cs typeface="Arial" pitchFamily="34" charset="0"/>
              </a:rPr>
              <a:t>Contents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/>
          <p:cNvSpPr/>
          <p:nvPr/>
        </p:nvSpPr>
        <p:spPr>
          <a:xfrm>
            <a:off x="1316002" y="1556792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1316002" y="2852936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556994" y="1583861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TMB?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6" name="直接连接符 105"/>
          <p:cNvCxnSpPr>
            <a:cxnSpLocks/>
          </p:cNvCxnSpPr>
          <p:nvPr/>
        </p:nvCxnSpPr>
        <p:spPr>
          <a:xfrm flipV="1">
            <a:off x="2010740" y="4738992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cxnSpLocks/>
          </p:cNvCxnSpPr>
          <p:nvPr/>
        </p:nvCxnSpPr>
        <p:spPr>
          <a:xfrm>
            <a:off x="1980073" y="3358217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cxnSpLocks/>
          </p:cNvCxnSpPr>
          <p:nvPr/>
        </p:nvCxnSpPr>
        <p:spPr>
          <a:xfrm>
            <a:off x="1980073" y="2032273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2604973" y="351691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与其他因素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0C8D52E7-8AA7-4DD7-9E4C-80BD6C9E3648}"/>
              </a:ext>
            </a:extLst>
          </p:cNvPr>
          <p:cNvSpPr/>
          <p:nvPr/>
        </p:nvSpPr>
        <p:spPr>
          <a:xfrm>
            <a:off x="1331640" y="4297373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29">
            <a:extLst>
              <a:ext uri="{FF2B5EF4-FFF2-40B4-BE49-F238E27FC236}">
                <a16:creationId xmlns:a16="http://schemas.microsoft.com/office/drawing/2014/main" xmlns="" id="{3D0DE5B2-B07C-4653-98A2-7D042E36F12F}"/>
              </a:ext>
            </a:extLst>
          </p:cNvPr>
          <p:cNvSpPr txBox="1"/>
          <p:nvPr/>
        </p:nvSpPr>
        <p:spPr>
          <a:xfrm>
            <a:off x="2572632" y="429309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Panel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</a:t>
            </a:r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的影响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F8024E61-F305-4E17-A8E8-04CB9960FEA9}"/>
              </a:ext>
            </a:extLst>
          </p:cNvPr>
          <p:cNvCxnSpPr>
            <a:cxnSpLocks/>
          </p:cNvCxnSpPr>
          <p:nvPr/>
        </p:nvCxnSpPr>
        <p:spPr>
          <a:xfrm flipV="1">
            <a:off x="2010740" y="5382787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B66428D7-894C-487C-B93A-6158D5D4864E}"/>
              </a:ext>
            </a:extLst>
          </p:cNvPr>
          <p:cNvSpPr/>
          <p:nvPr/>
        </p:nvSpPr>
        <p:spPr>
          <a:xfrm>
            <a:off x="1331640" y="4941168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542EDE5F-9873-4600-9678-B246D0FF4649}"/>
              </a:ext>
            </a:extLst>
          </p:cNvPr>
          <p:cNvSpPr/>
          <p:nvPr/>
        </p:nvSpPr>
        <p:spPr>
          <a:xfrm>
            <a:off x="1331640" y="3561389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EEFBB0B7-5798-4AA6-A352-C800E55C7AE3}"/>
              </a:ext>
            </a:extLst>
          </p:cNvPr>
          <p:cNvCxnSpPr>
            <a:cxnSpLocks/>
          </p:cNvCxnSpPr>
          <p:nvPr/>
        </p:nvCxnSpPr>
        <p:spPr>
          <a:xfrm>
            <a:off x="1995711" y="4066670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128">
            <a:extLst>
              <a:ext uri="{FF2B5EF4-FFF2-40B4-BE49-F238E27FC236}">
                <a16:creationId xmlns:a16="http://schemas.microsoft.com/office/drawing/2014/main" xmlns="" id="{134DED63-889F-45F9-8C6A-88410823C388}"/>
              </a:ext>
            </a:extLst>
          </p:cNvPr>
          <p:cNvSpPr txBox="1"/>
          <p:nvPr/>
        </p:nvSpPr>
        <p:spPr>
          <a:xfrm>
            <a:off x="2591641" y="2886832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计算及高低划分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604973" y="4945493"/>
            <a:ext cx="2524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FDA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批准的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panel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316002" y="2190517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101"/>
          <p:cNvSpPr txBox="1"/>
          <p:nvPr/>
        </p:nvSpPr>
        <p:spPr>
          <a:xfrm>
            <a:off x="2556994" y="221758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为什么做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>
            <a:cxnSpLocks/>
          </p:cNvCxnSpPr>
          <p:nvPr/>
        </p:nvCxnSpPr>
        <p:spPr>
          <a:xfrm>
            <a:off x="1980073" y="2665998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495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6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FDA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批准的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panel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481873"/>
            <a:ext cx="7776982" cy="121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99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>
                <a:solidFill>
                  <a:schemeClr val="bg1"/>
                </a:solidFill>
              </a:rPr>
              <a:t>1</a:t>
            </a:r>
            <a:r>
              <a:rPr lang="zh-CN" altLang="en-US" sz="3200" b="1" dirty="0">
                <a:solidFill>
                  <a:schemeClr val="bg1"/>
                </a:solidFill>
              </a:rPr>
              <a:t>、什么是</a:t>
            </a:r>
            <a:r>
              <a:rPr lang="en-US" altLang="zh-CN" sz="3200" b="1" dirty="0">
                <a:solidFill>
                  <a:schemeClr val="bg1"/>
                </a:solidFill>
              </a:rPr>
              <a:t>TMB</a:t>
            </a:r>
            <a:r>
              <a:rPr lang="zh-CN" altLang="en-US" sz="3200" b="1" dirty="0">
                <a:solidFill>
                  <a:schemeClr val="bg1"/>
                </a:solidFill>
              </a:rPr>
              <a:t>（</a:t>
            </a:r>
            <a:r>
              <a:rPr lang="en-US" altLang="zh-CN" sz="3200" b="1" dirty="0">
                <a:solidFill>
                  <a:schemeClr val="bg1"/>
                </a:solidFill>
              </a:rPr>
              <a:t>Tumor Mutational Burden</a:t>
            </a:r>
            <a:r>
              <a:rPr lang="zh-CN" altLang="en-US" sz="3200" b="1" dirty="0">
                <a:solidFill>
                  <a:schemeClr val="bg1"/>
                </a:solidFill>
              </a:rPr>
              <a:t>）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The Promise of Tumor Mutational Burden for Cancer Immunotherap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700808"/>
            <a:ext cx="2135415" cy="1708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158870" y="1117700"/>
            <a:ext cx="83376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444444"/>
                </a:solidFill>
                <a:latin typeface="Arial" panose="020B0604020202020204" pitchFamily="34" charset="0"/>
              </a:rPr>
              <a:t>Tumor mutational burden (TMB) is the total number of mutations per coding area of a tumor genome.</a:t>
            </a:r>
          </a:p>
          <a:p>
            <a:endParaRPr lang="en-US" altLang="zh-CN" dirty="0">
              <a:solidFill>
                <a:srgbClr val="444444"/>
              </a:solidFill>
              <a:latin typeface="Arial" panose="020B0604020202020204" pitchFamily="34" charset="0"/>
            </a:endParaRPr>
          </a:p>
          <a:p>
            <a:r>
              <a:rPr lang="en-US" altLang="zh-CN" dirty="0">
                <a:solidFill>
                  <a:srgbClr val="444444"/>
                </a:solidFill>
                <a:latin typeface="Arial" panose="020B0604020202020204" pitchFamily="34" charset="0"/>
              </a:rPr>
              <a:t>Somatic mutation——</a:t>
            </a:r>
          </a:p>
          <a:p>
            <a:r>
              <a:rPr lang="en-US" altLang="zh-CN" dirty="0"/>
              <a:t>synonymous SNV</a:t>
            </a:r>
          </a:p>
          <a:p>
            <a:r>
              <a:rPr lang="en-US" altLang="zh-CN" dirty="0"/>
              <a:t>nonsynonymous SNV</a:t>
            </a:r>
          </a:p>
          <a:p>
            <a:r>
              <a:rPr lang="en-US" altLang="zh-CN" dirty="0"/>
              <a:t>frameshift deletion</a:t>
            </a:r>
          </a:p>
          <a:p>
            <a:r>
              <a:rPr lang="en-US" altLang="zh-CN" dirty="0"/>
              <a:t>frameshift insertion</a:t>
            </a:r>
            <a:r>
              <a:rPr lang="zh-CN" altLang="en-US" dirty="0"/>
              <a:t>。。。</a:t>
            </a:r>
          </a:p>
        </p:txBody>
      </p:sp>
      <p:sp>
        <p:nvSpPr>
          <p:cNvPr id="3" name="矩形 2"/>
          <p:cNvSpPr/>
          <p:nvPr/>
        </p:nvSpPr>
        <p:spPr>
          <a:xfrm>
            <a:off x="539552" y="4132641"/>
            <a:ext cx="7200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333333"/>
                </a:solidFill>
                <a:latin typeface="-apple-system-font"/>
              </a:rPr>
              <a:t>TMB(Tumor Mutational Burden, </a:t>
            </a:r>
            <a:r>
              <a:rPr lang="zh-CN" altLang="en-US" b="1" dirty="0">
                <a:solidFill>
                  <a:srgbClr val="333333"/>
                </a:solidFill>
                <a:latin typeface="-apple-system-font"/>
              </a:rPr>
              <a:t>肿瘤基因突变负荷</a:t>
            </a:r>
            <a:r>
              <a:rPr lang="en-US" altLang="zh-CN" b="1" dirty="0">
                <a:solidFill>
                  <a:srgbClr val="333333"/>
                </a:solidFill>
                <a:latin typeface="-apple-system-font"/>
              </a:rPr>
              <a:t>)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是测量某种肿瘤体细胞内编码蛋白的碱基突变数量，包括替换、插入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/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缺失等各种形式的突变，</a:t>
            </a:r>
            <a:r>
              <a:rPr lang="zh-CN" altLang="en-US" b="1" dirty="0">
                <a:solidFill>
                  <a:srgbClr val="333333"/>
                </a:solidFill>
                <a:latin typeface="-apple-system-font"/>
              </a:rPr>
              <a:t>反映肿瘤细胞中所含有的突变数目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，通常用每</a:t>
            </a:r>
            <a:r>
              <a:rPr lang="en-US" altLang="zh-CN" dirty="0">
                <a:solidFill>
                  <a:srgbClr val="333333"/>
                </a:solidFill>
                <a:latin typeface="-apple-system-font"/>
              </a:rPr>
              <a:t>MB</a:t>
            </a:r>
            <a:r>
              <a:rPr lang="zh-CN" altLang="en-US" dirty="0">
                <a:solidFill>
                  <a:srgbClr val="333333"/>
                </a:solidFill>
                <a:latin typeface="-apple-system-font"/>
              </a:rPr>
              <a:t>突变数来衡量。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143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84886" cy="777875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3200" b="1" dirty="0">
                <a:solidFill>
                  <a:schemeClr val="bg1"/>
                </a:solidFill>
              </a:rPr>
              <a:t>目录                                                                       </a:t>
            </a:r>
            <a:r>
              <a:rPr lang="en-US" altLang="zh-CN" sz="2000" b="1" dirty="0">
                <a:solidFill>
                  <a:schemeClr val="bg1"/>
                </a:solidFill>
                <a:latin typeface="Arial" pitchFamily="34" charset="0"/>
                <a:ea typeface="Arial Unicode MS" pitchFamily="34" charset="-122"/>
                <a:cs typeface="Arial" pitchFamily="34" charset="0"/>
              </a:rPr>
              <a:t>Contents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/>
          <p:cNvSpPr/>
          <p:nvPr/>
        </p:nvSpPr>
        <p:spPr>
          <a:xfrm>
            <a:off x="1316002" y="1556792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1316002" y="2852936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556994" y="1583861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TMB?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6" name="直接连接符 105"/>
          <p:cNvCxnSpPr>
            <a:cxnSpLocks/>
          </p:cNvCxnSpPr>
          <p:nvPr/>
        </p:nvCxnSpPr>
        <p:spPr>
          <a:xfrm flipV="1">
            <a:off x="2010740" y="4738992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cxnSpLocks/>
          </p:cNvCxnSpPr>
          <p:nvPr/>
        </p:nvCxnSpPr>
        <p:spPr>
          <a:xfrm>
            <a:off x="1980073" y="3358217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cxnSpLocks/>
          </p:cNvCxnSpPr>
          <p:nvPr/>
        </p:nvCxnSpPr>
        <p:spPr>
          <a:xfrm>
            <a:off x="1980073" y="2032273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>
            <a:off x="2604973" y="351691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与其他因素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0C8D52E7-8AA7-4DD7-9E4C-80BD6C9E3648}"/>
              </a:ext>
            </a:extLst>
          </p:cNvPr>
          <p:cNvSpPr/>
          <p:nvPr/>
        </p:nvSpPr>
        <p:spPr>
          <a:xfrm>
            <a:off x="1331640" y="4297373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29">
            <a:extLst>
              <a:ext uri="{FF2B5EF4-FFF2-40B4-BE49-F238E27FC236}">
                <a16:creationId xmlns:a16="http://schemas.microsoft.com/office/drawing/2014/main" xmlns="" id="{3D0DE5B2-B07C-4653-98A2-7D042E36F12F}"/>
              </a:ext>
            </a:extLst>
          </p:cNvPr>
          <p:cNvSpPr txBox="1"/>
          <p:nvPr/>
        </p:nvSpPr>
        <p:spPr>
          <a:xfrm>
            <a:off x="2572632" y="429309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Panel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</a:t>
            </a:r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的影响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F8024E61-F305-4E17-A8E8-04CB9960FEA9}"/>
              </a:ext>
            </a:extLst>
          </p:cNvPr>
          <p:cNvCxnSpPr>
            <a:cxnSpLocks/>
          </p:cNvCxnSpPr>
          <p:nvPr/>
        </p:nvCxnSpPr>
        <p:spPr>
          <a:xfrm flipV="1">
            <a:off x="2010740" y="5382787"/>
            <a:ext cx="3713388" cy="441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B66428D7-894C-487C-B93A-6158D5D4864E}"/>
              </a:ext>
            </a:extLst>
          </p:cNvPr>
          <p:cNvSpPr/>
          <p:nvPr/>
        </p:nvSpPr>
        <p:spPr>
          <a:xfrm>
            <a:off x="1331640" y="4941168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542EDE5F-9873-4600-9678-B246D0FF4649}"/>
              </a:ext>
            </a:extLst>
          </p:cNvPr>
          <p:cNvSpPr/>
          <p:nvPr/>
        </p:nvSpPr>
        <p:spPr>
          <a:xfrm>
            <a:off x="1331640" y="3561389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EEFBB0B7-5798-4AA6-A352-C800E55C7AE3}"/>
              </a:ext>
            </a:extLst>
          </p:cNvPr>
          <p:cNvCxnSpPr>
            <a:cxnSpLocks/>
          </p:cNvCxnSpPr>
          <p:nvPr/>
        </p:nvCxnSpPr>
        <p:spPr>
          <a:xfrm>
            <a:off x="1995711" y="4066670"/>
            <a:ext cx="3744055" cy="10402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128">
            <a:extLst>
              <a:ext uri="{FF2B5EF4-FFF2-40B4-BE49-F238E27FC236}">
                <a16:creationId xmlns:a16="http://schemas.microsoft.com/office/drawing/2014/main" xmlns="" id="{134DED63-889F-45F9-8C6A-88410823C388}"/>
              </a:ext>
            </a:extLst>
          </p:cNvPr>
          <p:cNvSpPr txBox="1"/>
          <p:nvPr/>
        </p:nvSpPr>
        <p:spPr>
          <a:xfrm>
            <a:off x="2591641" y="2886832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计算及高低划分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604973" y="4945493"/>
            <a:ext cx="2524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FDA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批准的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panel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316002" y="2190517"/>
            <a:ext cx="504056" cy="50405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101"/>
          <p:cNvSpPr txBox="1"/>
          <p:nvPr/>
        </p:nvSpPr>
        <p:spPr>
          <a:xfrm>
            <a:off x="2556994" y="2217586"/>
            <a:ext cx="3006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为什么要做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TMB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>
            <a:cxnSpLocks/>
          </p:cNvCxnSpPr>
          <p:nvPr/>
        </p:nvCxnSpPr>
        <p:spPr>
          <a:xfrm>
            <a:off x="1980073" y="2665998"/>
            <a:ext cx="3744055" cy="0"/>
          </a:xfrm>
          <a:prstGeom prst="line">
            <a:avLst/>
          </a:prstGeom>
          <a:ln w="25400">
            <a:solidFill>
              <a:schemeClr val="tx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94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7129487" cy="777875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2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、</a:t>
            </a:r>
            <a:r>
              <a:rPr lang="zh-CN" altLang="en-US" sz="3200" b="1" dirty="0">
                <a:solidFill>
                  <a:schemeClr val="bg1"/>
                </a:solidFill>
              </a:rPr>
              <a:t>为什么要做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TMB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?——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免疫机制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8F3C1AFC-24D9-4CD0-AB08-EC17A9C4C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049" y="4727394"/>
            <a:ext cx="4061761" cy="180953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714EC3C4-F632-47AF-92E5-69289C8FC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6710" y="4236711"/>
            <a:ext cx="4061761" cy="175285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96599FBE-E257-4E68-A5BA-A2153BD472DE}"/>
              </a:ext>
            </a:extLst>
          </p:cNvPr>
          <p:cNvSpPr/>
          <p:nvPr/>
        </p:nvSpPr>
        <p:spPr>
          <a:xfrm>
            <a:off x="6047656" y="1060946"/>
            <a:ext cx="309634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Ipilimumab (anti-</a:t>
            </a:r>
            <a:r>
              <a:rPr lang="en-US" altLang="zh-CN" b="1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CTLA-4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 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提升晚期黑色素瘤患者生存期从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6.4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个月到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个月，而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Novo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anti-PD-1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）联合</a:t>
            </a:r>
            <a:r>
              <a:rPr lang="en-US" altLang="zh-CN" dirty="0" err="1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Ipi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比但用</a:t>
            </a:r>
            <a:r>
              <a:rPr lang="en-US" altLang="zh-CN" dirty="0" err="1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Nivo</a:t>
            </a:r>
            <a:r>
              <a:rPr lang="zh-CN" altLang="en-US" dirty="0" smtClean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或单用</a:t>
            </a:r>
            <a:r>
              <a:rPr lang="en-US" altLang="zh-CN" dirty="0" err="1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Ipi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显著提高了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PFS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11.5 vs 6.9 vs 2.9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个月），</a:t>
            </a:r>
            <a:r>
              <a:rPr lang="zh-CN" altLang="en-US" dirty="0"/>
              <a:t>治愈了一部分患者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69B946EB-C318-42B9-916C-3FDF2A9F4AF4}"/>
              </a:ext>
            </a:extLst>
          </p:cNvPr>
          <p:cNvSpPr/>
          <p:nvPr/>
        </p:nvSpPr>
        <p:spPr>
          <a:xfrm>
            <a:off x="6563299" y="3259231"/>
            <a:ext cx="22914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如何筛选出这部分有效应的患者？</a:t>
            </a:r>
            <a:endParaRPr lang="zh-CN" altLang="en-US" sz="2000" b="1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57B58C97-9028-4F03-A9DB-99CCA3E0C0DD}"/>
              </a:ext>
            </a:extLst>
          </p:cNvPr>
          <p:cNvSpPr/>
          <p:nvPr/>
        </p:nvSpPr>
        <p:spPr>
          <a:xfrm>
            <a:off x="4863630" y="6119727"/>
            <a:ext cx="2683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9898A2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Larkin et al.NEJM.2015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CC1F7515-819E-404F-A1DE-517BCC4CE9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36" y="1038222"/>
            <a:ext cx="6060732" cy="320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8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2</a:t>
            </a:r>
            <a:r>
              <a:rPr lang="zh-CN" altLang="en-US" sz="3200" b="1" dirty="0">
                <a:solidFill>
                  <a:schemeClr val="bg1"/>
                </a:solidFill>
              </a:rPr>
              <a:t>、为什么要做</a:t>
            </a:r>
            <a:r>
              <a:rPr lang="en-US" altLang="zh-CN" sz="3200" b="1" dirty="0">
                <a:solidFill>
                  <a:schemeClr val="bg1"/>
                </a:solidFill>
              </a:rPr>
              <a:t>TMB?—— TMB</a:t>
            </a:r>
            <a:r>
              <a:rPr lang="zh-CN" altLang="en-US" sz="3200" b="1" dirty="0">
                <a:solidFill>
                  <a:schemeClr val="bg1"/>
                </a:solidFill>
              </a:rPr>
              <a:t>与免疫应答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https://gss1.bdstatic.com/9vo3dSag_xI4khGkpoWK1HF6hhy/baike/c0%3Dbaike116%2C5%2C5%2C116%2C38/sign=6d71092eedcd7b89fd6132d16e4d29c2/b64543a98226cffca761b656b2014a90f703ea8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07" y="1520177"/>
            <a:ext cx="4762100" cy="4330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/>
        </p:nvSpPr>
        <p:spPr>
          <a:xfrm>
            <a:off x="103607" y="6008868"/>
            <a:ext cx="44679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zh-CN" i="1" dirty="0">
                <a:solidFill>
                  <a:srgbClr val="000000"/>
                </a:solidFill>
                <a:latin typeface="arial" panose="020B0604020202020204" pitchFamily="34" charset="0"/>
                <a:hlinkClick r:id="rId4"/>
              </a:rPr>
              <a:t>2017 Apr;17(4):209-222. doi: 10.1038/nrc.</a:t>
            </a:r>
            <a:endParaRPr lang="zh-CN" altLang="en-US" i="1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E38215A9-0CFD-41AA-A336-B6FD0D3FA803}"/>
              </a:ext>
            </a:extLst>
          </p:cNvPr>
          <p:cNvSpPr/>
          <p:nvPr/>
        </p:nvSpPr>
        <p:spPr>
          <a:xfrm>
            <a:off x="2051720" y="1025725"/>
            <a:ext cx="18722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0" i="0" dirty="0">
                <a:solidFill>
                  <a:srgbClr val="191919"/>
                </a:solidFill>
                <a:effectLst/>
                <a:latin typeface="PingFang SC"/>
              </a:rPr>
              <a:t>Biomarker?</a:t>
            </a:r>
            <a:endParaRPr lang="zh-CN" altLang="en-US" sz="20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DEBBE46F-A780-4DA6-A07B-A1D2DDFA20F9}"/>
              </a:ext>
            </a:extLst>
          </p:cNvPr>
          <p:cNvSpPr/>
          <p:nvPr/>
        </p:nvSpPr>
        <p:spPr>
          <a:xfrm>
            <a:off x="5054397" y="1131104"/>
            <a:ext cx="401093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BMS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公司的抗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PD-1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药物</a:t>
            </a:r>
            <a:r>
              <a:rPr lang="en-US" altLang="zh-CN" dirty="0" err="1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Opdivo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CheckMate026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非小细胞肺癌（</a:t>
            </a:r>
            <a:r>
              <a:rPr lang="en-US" altLang="zh-CN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NSCLC</a:t>
            </a:r>
            <a:r>
              <a:rPr lang="zh-CN" altLang="en-US" dirty="0">
                <a:solidFill>
                  <a:srgbClr val="4545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）三期研究未达到统计学终点</a:t>
            </a:r>
            <a:endParaRPr lang="en-US" altLang="zh-CN" dirty="0">
              <a:solidFill>
                <a:srgbClr val="4545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4545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/>
              <a:t>研究人员采用</a:t>
            </a:r>
            <a:r>
              <a:rPr lang="en-US" altLang="zh-CN" dirty="0"/>
              <a:t>TMB</a:t>
            </a:r>
            <a:r>
              <a:rPr lang="zh-CN" altLang="en-US" dirty="0"/>
              <a:t>（肿瘤突变负荷）作为标志物对</a:t>
            </a:r>
            <a:r>
              <a:rPr lang="en-US" altLang="zh-CN" dirty="0"/>
              <a:t>CheckMate026</a:t>
            </a:r>
            <a:r>
              <a:rPr lang="zh-CN" altLang="en-US" dirty="0"/>
              <a:t>三期临床试验进行回顾性研究，结果显示，相比</a:t>
            </a:r>
            <a:r>
              <a:rPr lang="en-US" altLang="zh-CN" dirty="0"/>
              <a:t>PD-L1</a:t>
            </a:r>
            <a:r>
              <a:rPr lang="zh-CN" altLang="en-US" dirty="0"/>
              <a:t>，选择</a:t>
            </a:r>
            <a:r>
              <a:rPr lang="en-US" altLang="zh-CN" dirty="0"/>
              <a:t>TMB</a:t>
            </a:r>
            <a:r>
              <a:rPr lang="zh-CN" altLang="en-US" dirty="0"/>
              <a:t>作为</a:t>
            </a:r>
            <a:r>
              <a:rPr lang="en-US" altLang="zh-CN" dirty="0" err="1"/>
              <a:t>Opdivo</a:t>
            </a:r>
            <a:r>
              <a:rPr lang="zh-CN" altLang="en-US" dirty="0"/>
              <a:t>治疗</a:t>
            </a:r>
            <a:r>
              <a:rPr lang="en-US" altLang="zh-CN" dirty="0"/>
              <a:t>NSCLC</a:t>
            </a:r>
            <a:r>
              <a:rPr lang="zh-CN" altLang="en-US" dirty="0"/>
              <a:t>的</a:t>
            </a:r>
            <a:r>
              <a:rPr lang="en-US" altLang="zh-CN" dirty="0"/>
              <a:t>biomarker</a:t>
            </a:r>
            <a:r>
              <a:rPr lang="zh-CN" altLang="en-US" dirty="0"/>
              <a:t>，能更好地区分获益人群。该研究发现，在</a:t>
            </a:r>
            <a:r>
              <a:rPr lang="en-US" altLang="zh-CN" dirty="0"/>
              <a:t>TMB</a:t>
            </a:r>
            <a:r>
              <a:rPr lang="zh-CN" altLang="en-US" dirty="0"/>
              <a:t>高表达的病人中，采用</a:t>
            </a:r>
            <a:r>
              <a:rPr lang="en-US" altLang="zh-CN" dirty="0" err="1"/>
              <a:t>Opdivo</a:t>
            </a:r>
            <a:r>
              <a:rPr lang="zh-CN" altLang="en-US" dirty="0"/>
              <a:t>进行治疗后，</a:t>
            </a:r>
            <a:r>
              <a:rPr lang="en-US" altLang="zh-CN" dirty="0"/>
              <a:t>ORR</a:t>
            </a:r>
            <a:r>
              <a:rPr lang="zh-CN" altLang="en-US" dirty="0"/>
              <a:t>（客观缓解率</a:t>
            </a:r>
            <a:r>
              <a:rPr lang="en-US" altLang="zh-CN" dirty="0"/>
              <a:t>47%vs. 28%</a:t>
            </a:r>
            <a:r>
              <a:rPr lang="zh-CN" altLang="en-US" dirty="0"/>
              <a:t>）和</a:t>
            </a:r>
            <a:r>
              <a:rPr lang="en-US" altLang="zh-CN" dirty="0"/>
              <a:t>PFS</a:t>
            </a:r>
            <a:r>
              <a:rPr lang="zh-CN" altLang="en-US" dirty="0"/>
              <a:t>（无进展生存期，</a:t>
            </a:r>
            <a:r>
              <a:rPr lang="en-US" altLang="zh-CN" dirty="0"/>
              <a:t>9.7</a:t>
            </a:r>
            <a:r>
              <a:rPr lang="zh-CN" altLang="en-US" dirty="0"/>
              <a:t>月</a:t>
            </a:r>
            <a:r>
              <a:rPr lang="en-US" altLang="zh-CN" dirty="0"/>
              <a:t>vs.5.8</a:t>
            </a:r>
            <a:r>
              <a:rPr lang="zh-CN" altLang="en-US" dirty="0"/>
              <a:t>月）结果显著优于化疗</a:t>
            </a:r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7317B49B-B06F-4A33-851F-B6672A2ADC85}"/>
              </a:ext>
            </a:extLst>
          </p:cNvPr>
          <p:cNvSpPr/>
          <p:nvPr/>
        </p:nvSpPr>
        <p:spPr>
          <a:xfrm>
            <a:off x="4916055" y="5471303"/>
            <a:ext cx="36462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AACR 2017.Impact of Tumor </a:t>
            </a:r>
            <a:r>
              <a:rPr lang="en-US" altLang="zh-CN" sz="1200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MutationBurden</a:t>
            </a:r>
            <a:r>
              <a:rPr lang="en-US" altLang="zh-CN" sz="12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on the Efficacy of First-</a:t>
            </a:r>
            <a:r>
              <a:rPr lang="en-US" altLang="zh-CN" sz="1200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LineNiv</a:t>
            </a:r>
            <a:r>
              <a:rPr lang="en-US" altLang="zh-CN" sz="12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in Stage IV or Recurrent Non-Small </a:t>
            </a:r>
            <a:r>
              <a:rPr lang="en-US" altLang="zh-CN" sz="1200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CellLung</a:t>
            </a:r>
            <a:r>
              <a:rPr lang="en-US" altLang="zh-CN" sz="12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Cancer:An</a:t>
            </a:r>
            <a:r>
              <a:rPr lang="en-US" altLang="zh-CN" sz="12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Exploratory Analysis of </a:t>
            </a:r>
            <a:r>
              <a:rPr lang="en-US" altLang="zh-CN" sz="1200" i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CheckMate</a:t>
            </a:r>
            <a:r>
              <a:rPr lang="en-US" altLang="zh-CN" sz="12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026.</a:t>
            </a:r>
            <a:endParaRPr lang="zh-CN" alt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85631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2</a:t>
            </a:r>
            <a:r>
              <a:rPr lang="zh-CN" altLang="en-US" sz="3200" b="1" dirty="0">
                <a:solidFill>
                  <a:schemeClr val="bg1"/>
                </a:solidFill>
              </a:rPr>
              <a:t>、为什么要做</a:t>
            </a:r>
            <a:r>
              <a:rPr lang="en-US" altLang="zh-CN" sz="3200" b="1" dirty="0">
                <a:solidFill>
                  <a:schemeClr val="bg1"/>
                </a:solidFill>
              </a:rPr>
              <a:t>TMB?—— TMB </a:t>
            </a:r>
            <a:r>
              <a:rPr lang="zh-CN" altLang="en-US" sz="3200" b="1" dirty="0">
                <a:solidFill>
                  <a:schemeClr val="bg1"/>
                </a:solidFill>
              </a:rPr>
              <a:t>与免疫应答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xmlns="" id="{03A68BAB-7C02-48A2-9193-E5E224E5583D}"/>
              </a:ext>
            </a:extLst>
          </p:cNvPr>
          <p:cNvSpPr txBox="1">
            <a:spLocks/>
          </p:cNvSpPr>
          <p:nvPr/>
        </p:nvSpPr>
        <p:spPr>
          <a:xfrm>
            <a:off x="92576" y="980728"/>
            <a:ext cx="8800600" cy="539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dirty="0"/>
              <a:t>TMB correlate with response to immunotherapy treatment </a:t>
            </a:r>
            <a:endParaRPr lang="zh-CN" altLang="en-US" sz="240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xmlns="" id="{32134C02-2538-4646-9820-C54D533F1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700808"/>
            <a:ext cx="3649110" cy="2781294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xmlns="" id="{6B0B7E5E-4A6C-47E9-A943-92ED02A44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6550" y="1700808"/>
            <a:ext cx="4796625" cy="2529840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80E811AD-DF6B-4DD0-BE9E-A9C58D8A0905}"/>
              </a:ext>
            </a:extLst>
          </p:cNvPr>
          <p:cNvSpPr/>
          <p:nvPr/>
        </p:nvSpPr>
        <p:spPr>
          <a:xfrm>
            <a:off x="123990" y="4581128"/>
            <a:ext cx="39725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BentonSans-Book"/>
              </a:rPr>
              <a:t>Fig1. Nonsynonymous mutation burden associated with clinical benefit of anti-PD-1 therapy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xmlns="" id="{DE99F673-226C-46D7-B191-C86C10F87C0F}"/>
              </a:ext>
            </a:extLst>
          </p:cNvPr>
          <p:cNvSpPr/>
          <p:nvPr/>
        </p:nvSpPr>
        <p:spPr>
          <a:xfrm>
            <a:off x="4106895" y="4653136"/>
            <a:ext cx="464884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BentonSans-Book"/>
              </a:rPr>
              <a:t>Fig2. Overall mutational load, overall neoantigen load, and expression-based neoantigen analysis</a:t>
            </a:r>
            <a:br>
              <a:rPr lang="en-US" altLang="zh-CN" dirty="0">
                <a:solidFill>
                  <a:srgbClr val="000000"/>
                </a:solidFill>
                <a:latin typeface="BentonSans-Book"/>
              </a:rPr>
            </a:br>
            <a:r>
              <a:rPr lang="en-US" altLang="zh-CN" dirty="0">
                <a:solidFill>
                  <a:srgbClr val="000000"/>
                </a:solidFill>
                <a:latin typeface="BentonSans-Book"/>
              </a:rPr>
              <a:t>as predictors of response to </a:t>
            </a:r>
            <a:r>
              <a:rPr lang="en-US" altLang="zh-CN" dirty="0" err="1">
                <a:solidFill>
                  <a:srgbClr val="000000"/>
                </a:solidFill>
                <a:latin typeface="BentonSans-Book"/>
              </a:rPr>
              <a:t>ipilimumab</a:t>
            </a:r>
            <a:r>
              <a:rPr lang="en-US" altLang="zh-CN" dirty="0">
                <a:solidFill>
                  <a:srgbClr val="000000"/>
                </a:solidFill>
                <a:latin typeface="BentonSans-Book"/>
              </a:rPr>
              <a:t>. </a:t>
            </a:r>
            <a:endParaRPr lang="zh-CN" altLang="en-US" sz="1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83E3586F-C3E0-4952-B9FB-DFF23AAC03EE}"/>
              </a:ext>
            </a:extLst>
          </p:cNvPr>
          <p:cNvSpPr/>
          <p:nvPr/>
        </p:nvSpPr>
        <p:spPr>
          <a:xfrm>
            <a:off x="250825" y="6092983"/>
            <a:ext cx="77775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>
                <a:solidFill>
                  <a:srgbClr val="555555"/>
                </a:solidFill>
                <a:latin typeface="HelveticaNeueLTCom-Lt"/>
                <a:hlinkClick r:id="rId5"/>
              </a:rPr>
              <a:t>Science. 2015;348 (6230):124-128.</a:t>
            </a:r>
            <a:r>
              <a:rPr lang="en-US" altLang="zh-CN" sz="1400" i="1" dirty="0">
                <a:solidFill>
                  <a:srgbClr val="555555"/>
                </a:solidFill>
                <a:latin typeface="HelveticaNeueLTCom-Lt"/>
              </a:rPr>
              <a:t>            </a:t>
            </a:r>
            <a:r>
              <a:rPr lang="en-US" altLang="zh-CN" sz="1400" i="1" dirty="0">
                <a:solidFill>
                  <a:srgbClr val="555555"/>
                </a:solidFill>
                <a:latin typeface="HelveticaNeueLTCom-Lt"/>
                <a:hlinkClick r:id="rId6"/>
              </a:rPr>
              <a:t>N </a:t>
            </a:r>
            <a:r>
              <a:rPr lang="en-US" altLang="zh-CN" sz="1400" i="1" dirty="0" err="1">
                <a:solidFill>
                  <a:srgbClr val="555555"/>
                </a:solidFill>
                <a:latin typeface="HelveticaNeueLTCom-Lt"/>
                <a:hlinkClick r:id="rId6"/>
              </a:rPr>
              <a:t>Engl</a:t>
            </a:r>
            <a:r>
              <a:rPr lang="en-US" altLang="zh-CN" sz="1400" i="1" dirty="0">
                <a:solidFill>
                  <a:srgbClr val="555555"/>
                </a:solidFill>
                <a:latin typeface="HelveticaNeueLTCom-Lt"/>
                <a:hlinkClick r:id="rId6"/>
              </a:rPr>
              <a:t> J Med. 2014;371(23):2189-2199</a:t>
            </a:r>
            <a:r>
              <a:rPr lang="en-US" altLang="zh-CN" sz="1400" i="1" dirty="0">
                <a:solidFill>
                  <a:srgbClr val="555555"/>
                </a:solidFill>
                <a:latin typeface="HelveticaNeueLTCom-Lt"/>
              </a:rPr>
              <a:t>.           </a:t>
            </a:r>
            <a:r>
              <a:rPr lang="en-US" altLang="zh-CN" sz="1400" i="1" dirty="0">
                <a:solidFill>
                  <a:srgbClr val="555555"/>
                </a:solidFill>
                <a:latin typeface="HelveticaNeueLTCom-Lt"/>
                <a:hlinkClick r:id="rId7"/>
              </a:rPr>
              <a:t>Science. 2015;350(6257):207-211</a:t>
            </a:r>
            <a:r>
              <a:rPr lang="en-US" altLang="zh-CN" sz="1400" i="1" dirty="0">
                <a:solidFill>
                  <a:srgbClr val="555555"/>
                </a:solidFill>
                <a:latin typeface="HelveticaNeueLTCom-Lt"/>
              </a:rPr>
              <a:t>.  </a:t>
            </a:r>
            <a:endParaRPr lang="zh-CN" altLang="en-US" sz="1400" i="1" dirty="0">
              <a:solidFill>
                <a:srgbClr val="555555"/>
              </a:solidFill>
              <a:latin typeface="HelveticaNeueLTCom-Lt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E38215A9-0CFD-41AA-A336-B6FD0D3FA803}"/>
              </a:ext>
            </a:extLst>
          </p:cNvPr>
          <p:cNvSpPr/>
          <p:nvPr/>
        </p:nvSpPr>
        <p:spPr>
          <a:xfrm>
            <a:off x="200130" y="5549170"/>
            <a:ext cx="40838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191919"/>
                </a:solidFill>
                <a:effectLst/>
                <a:latin typeface="PingFang SC"/>
              </a:rPr>
              <a:t>突变负荷越高，治疗应答越好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5427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54116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48223" y="5765416"/>
            <a:ext cx="52710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i="1" dirty="0" smtClean="0"/>
              <a:t>AACR </a:t>
            </a:r>
            <a:r>
              <a:rPr lang="en-US" altLang="zh-CN" sz="1200" i="1" dirty="0"/>
              <a:t>2017.Impact of Tumor Mutation Burden on the Efficacy of First-</a:t>
            </a:r>
            <a:r>
              <a:rPr lang="en-US" altLang="zh-CN" sz="1200" i="1" dirty="0" err="1"/>
              <a:t>LineNiv</a:t>
            </a:r>
            <a:r>
              <a:rPr lang="en-US" altLang="zh-CN" sz="1200" i="1" dirty="0"/>
              <a:t> in Stage IV or Recurrent Non-Small Cell Lung </a:t>
            </a:r>
            <a:r>
              <a:rPr lang="en-US" altLang="zh-CN" sz="1200" i="1" dirty="0" err="1"/>
              <a:t>Cancer:An</a:t>
            </a:r>
            <a:r>
              <a:rPr lang="en-US" altLang="zh-CN" sz="1200" i="1" dirty="0"/>
              <a:t> Exploratory Analysis of </a:t>
            </a:r>
            <a:r>
              <a:rPr lang="en-US" altLang="zh-CN" sz="1200" i="1" dirty="0" err="1"/>
              <a:t>CheckMate</a:t>
            </a:r>
            <a:r>
              <a:rPr lang="en-US" altLang="zh-CN" sz="1200" i="1" dirty="0"/>
              <a:t> 026.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22" y="1662542"/>
            <a:ext cx="3998185" cy="321963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694459" y="1594778"/>
            <a:ext cx="3802043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dirty="0"/>
              <a:t>结果显示：高</a:t>
            </a:r>
            <a:r>
              <a:rPr lang="en-US" altLang="zh-CN" dirty="0"/>
              <a:t>TMB</a:t>
            </a:r>
            <a:r>
              <a:rPr lang="zh-CN" altLang="en-US" dirty="0"/>
              <a:t>组相对于中低</a:t>
            </a:r>
            <a:r>
              <a:rPr lang="en-US" altLang="zh-CN" dirty="0"/>
              <a:t>TMB</a:t>
            </a:r>
            <a:r>
              <a:rPr lang="zh-CN" altLang="en-US" dirty="0"/>
              <a:t>组的</a:t>
            </a:r>
            <a:r>
              <a:rPr lang="en-US" altLang="zh-CN" dirty="0"/>
              <a:t>ORR</a:t>
            </a:r>
            <a:r>
              <a:rPr lang="zh-CN" altLang="en-US" dirty="0"/>
              <a:t>都是直接翻倍的节奏，</a:t>
            </a:r>
            <a:r>
              <a:rPr lang="zh-CN" altLang="en-US" sz="2000" b="1" dirty="0"/>
              <a:t>高</a:t>
            </a:r>
            <a:r>
              <a:rPr lang="en-US" altLang="zh-CN" sz="2000" b="1" dirty="0"/>
              <a:t>TMB</a:t>
            </a:r>
            <a:r>
              <a:rPr lang="zh-CN" altLang="en-US" sz="2000" b="1" dirty="0"/>
              <a:t>患者接受双药联合治疗后，</a:t>
            </a:r>
            <a:r>
              <a:rPr lang="en-US" altLang="zh-CN" sz="2000" b="1" dirty="0"/>
              <a:t>ORR</a:t>
            </a:r>
            <a:r>
              <a:rPr lang="zh-CN" altLang="en-US" sz="2000" b="1" dirty="0"/>
              <a:t>为 </a:t>
            </a:r>
            <a:r>
              <a:rPr lang="en-US" altLang="zh-CN" sz="2000" b="1" dirty="0"/>
              <a:t>46%</a:t>
            </a:r>
            <a:r>
              <a:rPr lang="zh-CN" altLang="en-US" sz="2000" b="1" dirty="0"/>
              <a:t>，</a:t>
            </a:r>
            <a:r>
              <a:rPr lang="zh-CN" altLang="en-US" dirty="0"/>
              <a:t>而中低</a:t>
            </a:r>
            <a:r>
              <a:rPr lang="en-US" altLang="zh-CN" dirty="0"/>
              <a:t>TMB</a:t>
            </a:r>
            <a:r>
              <a:rPr lang="zh-CN" altLang="en-US" dirty="0"/>
              <a:t>的患者治疗后的</a:t>
            </a:r>
            <a:r>
              <a:rPr lang="en-US" altLang="zh-CN" dirty="0"/>
              <a:t>ORR</a:t>
            </a:r>
            <a:r>
              <a:rPr lang="zh-CN" altLang="en-US" dirty="0"/>
              <a:t>率分别为 </a:t>
            </a:r>
            <a:r>
              <a:rPr lang="en-US" altLang="zh-CN" dirty="0"/>
              <a:t>16%</a:t>
            </a:r>
            <a:r>
              <a:rPr lang="zh-CN" altLang="en-US" dirty="0"/>
              <a:t>、</a:t>
            </a:r>
            <a:r>
              <a:rPr lang="en-US" altLang="zh-CN" dirty="0"/>
              <a:t>22%</a:t>
            </a:r>
            <a:r>
              <a:rPr lang="zh-CN" altLang="en-US" b="1" dirty="0"/>
              <a:t>。</a:t>
            </a:r>
            <a:r>
              <a:rPr lang="zh-CN" altLang="en-US" dirty="0"/>
              <a:t>接受 </a:t>
            </a:r>
            <a:r>
              <a:rPr lang="en-US" altLang="zh-CN" dirty="0" err="1"/>
              <a:t>Opdivo</a:t>
            </a:r>
            <a:r>
              <a:rPr lang="en-US" altLang="zh-CN" dirty="0"/>
              <a:t> </a:t>
            </a:r>
            <a:r>
              <a:rPr lang="zh-CN" altLang="en-US" dirty="0"/>
              <a:t>单药治疗的肿瘤突变高、中、低负荷的患者的</a:t>
            </a:r>
            <a:r>
              <a:rPr lang="en-US" altLang="zh-CN" dirty="0"/>
              <a:t>ORR</a:t>
            </a:r>
            <a:r>
              <a:rPr lang="zh-CN" altLang="en-US" dirty="0"/>
              <a:t>分别为 </a:t>
            </a:r>
            <a:r>
              <a:rPr lang="en-US" altLang="zh-CN" b="1" dirty="0"/>
              <a:t>21%</a:t>
            </a:r>
            <a:r>
              <a:rPr lang="zh-CN" altLang="en-US" b="1" dirty="0"/>
              <a:t>、</a:t>
            </a:r>
            <a:r>
              <a:rPr lang="en-US" altLang="zh-CN" b="1" dirty="0"/>
              <a:t>7%</a:t>
            </a:r>
            <a:r>
              <a:rPr lang="zh-CN" altLang="en-US" b="1" dirty="0"/>
              <a:t>、</a:t>
            </a:r>
            <a:r>
              <a:rPr lang="en-US" altLang="zh-CN" b="1" dirty="0"/>
              <a:t>5%</a:t>
            </a:r>
            <a:r>
              <a:rPr lang="zh-CN" altLang="en-US" b="1" dirty="0"/>
              <a:t>。</a:t>
            </a:r>
            <a:r>
              <a:rPr lang="zh-CN" altLang="en-US" dirty="0"/>
              <a:t>更令人惊喜的数据是高</a:t>
            </a:r>
            <a:r>
              <a:rPr lang="en-US" altLang="zh-CN" dirty="0"/>
              <a:t>TMB</a:t>
            </a:r>
            <a:r>
              <a:rPr lang="zh-CN" altLang="en-US" dirty="0"/>
              <a:t>患者接受双药联合治疗，</a:t>
            </a:r>
            <a:r>
              <a:rPr lang="zh-CN" altLang="en-US" b="1" dirty="0"/>
              <a:t>达到一年生存期的患者比例为 </a:t>
            </a:r>
            <a:r>
              <a:rPr lang="en-US" altLang="zh-CN" b="1" dirty="0"/>
              <a:t>62%</a:t>
            </a:r>
            <a:r>
              <a:rPr lang="zh-CN" altLang="en-US" b="1" dirty="0"/>
              <a:t>，</a:t>
            </a:r>
            <a:r>
              <a:rPr lang="zh-CN" altLang="en-US" dirty="0"/>
              <a:t>而中低水平患者则分别为 </a:t>
            </a:r>
            <a:r>
              <a:rPr lang="en-US" altLang="zh-CN" dirty="0"/>
              <a:t>20%</a:t>
            </a:r>
            <a:r>
              <a:rPr lang="zh-CN" altLang="en-US" dirty="0"/>
              <a:t>、</a:t>
            </a:r>
            <a:r>
              <a:rPr lang="en-US" altLang="zh-CN" dirty="0"/>
              <a:t>23%</a:t>
            </a:r>
            <a:r>
              <a:rPr lang="zh-CN" altLang="en-US" dirty="0"/>
              <a:t>。接受单药治疗的高突变患者，达到一年生存期的比例为</a:t>
            </a:r>
            <a:r>
              <a:rPr lang="en-US" altLang="zh-CN" b="1" dirty="0"/>
              <a:t>35%</a:t>
            </a:r>
            <a:r>
              <a:rPr lang="zh-CN" altLang="en-US" b="1" dirty="0"/>
              <a:t>，</a:t>
            </a:r>
            <a:r>
              <a:rPr lang="zh-CN" altLang="en-US" dirty="0"/>
              <a:t>中低水平患者则分别为 </a:t>
            </a:r>
            <a:r>
              <a:rPr lang="en-US" altLang="zh-CN" dirty="0"/>
              <a:t>26%</a:t>
            </a:r>
            <a:r>
              <a:rPr lang="zh-CN" altLang="en-US" dirty="0"/>
              <a:t>、</a:t>
            </a:r>
            <a:r>
              <a:rPr lang="en-US" altLang="zh-CN" dirty="0"/>
              <a:t>22%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10" name="矩形 9"/>
          <p:cNvSpPr/>
          <p:nvPr/>
        </p:nvSpPr>
        <p:spPr>
          <a:xfrm>
            <a:off x="4566966" y="1152876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191919"/>
                </a:solidFill>
                <a:latin typeface="PingFang SC"/>
              </a:rPr>
              <a:t>BMS</a:t>
            </a:r>
            <a:r>
              <a:rPr lang="zh-CN" altLang="en-US" dirty="0">
                <a:solidFill>
                  <a:srgbClr val="191919"/>
                </a:solidFill>
                <a:latin typeface="PingFang SC"/>
              </a:rPr>
              <a:t> </a:t>
            </a:r>
            <a:r>
              <a:rPr lang="en-US" altLang="zh-CN" dirty="0">
                <a:solidFill>
                  <a:srgbClr val="191919"/>
                </a:solidFill>
                <a:latin typeface="PingFang SC"/>
              </a:rPr>
              <a:t>CheckMate-032</a:t>
            </a:r>
            <a:endParaRPr lang="en-US" altLang="zh-CN" dirty="0">
              <a:solidFill>
                <a:srgbClr val="191919"/>
              </a:solidFill>
              <a:latin typeface="PingFang SC"/>
            </a:endParaRPr>
          </a:p>
        </p:txBody>
      </p:sp>
      <p:sp>
        <p:nvSpPr>
          <p:cNvPr id="22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2</a:t>
            </a:r>
            <a:r>
              <a:rPr lang="zh-CN" altLang="en-US" sz="3200" b="1" dirty="0">
                <a:solidFill>
                  <a:schemeClr val="bg1"/>
                </a:solidFill>
              </a:rPr>
              <a:t>、为什么要做</a:t>
            </a:r>
            <a:r>
              <a:rPr lang="en-US" altLang="zh-CN" sz="3200" b="1" dirty="0">
                <a:solidFill>
                  <a:schemeClr val="bg1"/>
                </a:solidFill>
              </a:rPr>
              <a:t>TMB?—— TMB </a:t>
            </a:r>
            <a:r>
              <a:rPr lang="zh-CN" altLang="en-US" sz="3200" b="1" dirty="0">
                <a:solidFill>
                  <a:schemeClr val="bg1"/>
                </a:solidFill>
              </a:rPr>
              <a:t>与免疫应答 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27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7934"/>
            <a:ext cx="9144000" cy="844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25451"/>
            <a:ext cx="8642350" cy="777875"/>
          </a:xfrm>
        </p:spPr>
        <p:txBody>
          <a:bodyPr/>
          <a:lstStyle/>
          <a:p>
            <a:pPr algn="l">
              <a:defRPr/>
            </a:pPr>
            <a:r>
              <a:rPr lang="en-US" altLang="zh-CN" sz="3200" b="1" dirty="0" smtClean="0">
                <a:solidFill>
                  <a:schemeClr val="bg1"/>
                </a:solidFill>
              </a:rPr>
              <a:t>2</a:t>
            </a:r>
            <a:r>
              <a:rPr lang="zh-CN" altLang="en-US" sz="3200" b="1" dirty="0">
                <a:solidFill>
                  <a:schemeClr val="bg1"/>
                </a:solidFill>
              </a:rPr>
              <a:t>、为什么要做</a:t>
            </a:r>
            <a:r>
              <a:rPr lang="en-US" altLang="zh-CN" sz="3200" b="1" dirty="0">
                <a:solidFill>
                  <a:schemeClr val="bg1"/>
                </a:solidFill>
              </a:rPr>
              <a:t>TMB?—— TMB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 写入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NCCN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指南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                                                                   </a:t>
            </a:r>
            <a:endParaRPr lang="zh-CN" altLang="en-US" sz="2000" b="1" dirty="0">
              <a:solidFill>
                <a:schemeClr val="bg1"/>
              </a:solidFill>
              <a:latin typeface="Arial" pitchFamily="34" charset="0"/>
              <a:ea typeface="Arial Unicode MS" pitchFamily="34" charset="-122"/>
              <a:cs typeface="Arial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5344"/>
            <a:ext cx="9138308" cy="332656"/>
          </a:xfrm>
          <a:prstGeom prst="rect">
            <a:avLst/>
          </a:prstGeom>
          <a:gradFill flip="none" rotWithShape="1">
            <a:gsLst>
              <a:gs pos="55000">
                <a:schemeClr val="tx2">
                  <a:alpha val="29000"/>
                </a:schemeClr>
              </a:gs>
              <a:gs pos="100000">
                <a:schemeClr val="bg1">
                  <a:alpha val="69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8186914" y="5559487"/>
            <a:ext cx="878417" cy="893287"/>
            <a:chOff x="8230456" y="5603029"/>
            <a:chExt cx="878417" cy="893287"/>
          </a:xfrm>
        </p:grpSpPr>
        <p:sp>
          <p:nvSpPr>
            <p:cNvPr id="52" name="矩形 51"/>
            <p:cNvSpPr/>
            <p:nvPr/>
          </p:nvSpPr>
          <p:spPr>
            <a:xfrm>
              <a:off x="8849633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8849633" y="5920578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8540044" y="6237076"/>
              <a:ext cx="259240" cy="25924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8849633" y="5603029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8540044" y="5920578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8230456" y="6237076"/>
              <a:ext cx="259240" cy="2592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-10066" y="893644"/>
            <a:ext cx="9154065" cy="144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52587" y="6067980"/>
            <a:ext cx="28712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-apple-system-font"/>
              </a:rPr>
              <a:t>NSCLC NCCN</a:t>
            </a:r>
            <a:r>
              <a:rPr lang="zh-CN" altLang="en-US" b="1" dirty="0">
                <a:solidFill>
                  <a:srgbClr val="FF0000"/>
                </a:solidFill>
                <a:latin typeface="-apple-system-font"/>
              </a:rPr>
              <a:t>指南</a:t>
            </a:r>
            <a:r>
              <a:rPr lang="en-US" altLang="zh-CN" b="1" dirty="0">
                <a:solidFill>
                  <a:srgbClr val="FF0000"/>
                </a:solidFill>
                <a:latin typeface="-apple-system-font"/>
              </a:rPr>
              <a:t>2019.V1</a:t>
            </a:r>
            <a:r>
              <a:rPr lang="zh-CN" altLang="en-US" b="1" dirty="0">
                <a:solidFill>
                  <a:srgbClr val="FF0000"/>
                </a:solidFill>
                <a:latin typeface="-apple-system-font"/>
              </a:rPr>
              <a:t>版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2394"/>
            <a:ext cx="6084168" cy="326742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41513" y="4322704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dirty="0" err="1">
                <a:solidFill>
                  <a:srgbClr val="D00808"/>
                </a:solidFill>
                <a:latin typeface="-apple-system-font"/>
              </a:rPr>
              <a:t>CheckMate</a:t>
            </a:r>
            <a:r>
              <a:rPr lang="en-US" altLang="zh-CN" b="1" dirty="0">
                <a:solidFill>
                  <a:srgbClr val="D00808"/>
                </a:solidFill>
                <a:latin typeface="-apple-system-font"/>
              </a:rPr>
              <a:t> 227</a:t>
            </a:r>
            <a:r>
              <a:rPr lang="zh-CN" altLang="en-US" b="1" dirty="0">
                <a:solidFill>
                  <a:srgbClr val="D00808"/>
                </a:solidFill>
                <a:latin typeface="-apple-system-font"/>
              </a:rPr>
              <a:t>：</a:t>
            </a:r>
            <a:r>
              <a:rPr lang="en-US" altLang="zh-CN" dirty="0">
                <a:latin typeface="-apple-system-font"/>
              </a:rPr>
              <a:t>Hellmann MD, </a:t>
            </a:r>
            <a:r>
              <a:rPr lang="en-US" altLang="zh-CN" dirty="0" err="1">
                <a:latin typeface="-apple-system-font"/>
              </a:rPr>
              <a:t>Ciuleanu</a:t>
            </a:r>
            <a:r>
              <a:rPr lang="en-US" altLang="zh-CN" dirty="0">
                <a:latin typeface="-apple-system-font"/>
              </a:rPr>
              <a:t> TE, </a:t>
            </a:r>
            <a:r>
              <a:rPr lang="en-US" altLang="zh-CN" dirty="0" err="1">
                <a:latin typeface="-apple-system-font"/>
              </a:rPr>
              <a:t>Pluzanski</a:t>
            </a:r>
            <a:r>
              <a:rPr lang="en-US" altLang="zh-CN" dirty="0">
                <a:latin typeface="-apple-system-font"/>
              </a:rPr>
              <a:t> A et al. </a:t>
            </a:r>
            <a:r>
              <a:rPr lang="en-US" altLang="zh-CN" dirty="0" err="1">
                <a:latin typeface="-apple-system-font"/>
              </a:rPr>
              <a:t>Nivolumab</a:t>
            </a:r>
            <a:r>
              <a:rPr lang="en-US" altLang="zh-CN" dirty="0">
                <a:latin typeface="-apple-system-font"/>
              </a:rPr>
              <a:t> plus </a:t>
            </a:r>
            <a:r>
              <a:rPr lang="en-US" altLang="zh-CN" dirty="0" err="1">
                <a:latin typeface="-apple-system-font"/>
              </a:rPr>
              <a:t>ipilimumab</a:t>
            </a:r>
            <a:r>
              <a:rPr lang="en-US" altLang="zh-CN" dirty="0">
                <a:latin typeface="-apple-system-font"/>
              </a:rPr>
              <a:t> in lung cancer with a high tumor mutational burden. N </a:t>
            </a:r>
            <a:r>
              <a:rPr lang="en-US" altLang="zh-CN" dirty="0" err="1">
                <a:latin typeface="-apple-system-font"/>
              </a:rPr>
              <a:t>Engl</a:t>
            </a:r>
            <a:r>
              <a:rPr lang="en-US" altLang="zh-CN" dirty="0">
                <a:latin typeface="-apple-system-font"/>
              </a:rPr>
              <a:t> J Med 2018; 378:2093-2104.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396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5328</TotalTime>
  <Words>1702</Words>
  <Application>Microsoft Office PowerPoint</Application>
  <PresentationFormat>全屏显示(4:3)</PresentationFormat>
  <Paragraphs>199</Paragraphs>
  <Slides>24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5" baseType="lpstr">
      <vt:lpstr>AdvOT61751f86</vt:lpstr>
      <vt:lpstr>AdvOTda185da2</vt:lpstr>
      <vt:lpstr>-apple-system-font</vt:lpstr>
      <vt:lpstr>Arial Unicode MS</vt:lpstr>
      <vt:lpstr>BentonSans-Book</vt:lpstr>
      <vt:lpstr>BkbkrfAdvTT7329fd89.I</vt:lpstr>
      <vt:lpstr>HelveticaNeueLTCom-Lt</vt:lpstr>
      <vt:lpstr>MyriadPro-Regular</vt:lpstr>
      <vt:lpstr>PingFang SC</vt:lpstr>
      <vt:lpstr>Roboto</vt:lpstr>
      <vt:lpstr>Roboto Condensed</vt:lpstr>
      <vt:lpstr>Times-Roman</vt:lpstr>
      <vt:lpstr>VxyvmlAdvTTe45e47d2</vt:lpstr>
      <vt:lpstr>等线</vt:lpstr>
      <vt:lpstr>宋体</vt:lpstr>
      <vt:lpstr>微软雅黑</vt:lpstr>
      <vt:lpstr>Arial</vt:lpstr>
      <vt:lpstr>Arial</vt:lpstr>
      <vt:lpstr>Calibri</vt:lpstr>
      <vt:lpstr>Helvetica</vt:lpstr>
      <vt:lpstr>Office 主题</vt:lpstr>
      <vt:lpstr>TMB（Tumor Mutation Burden） </vt:lpstr>
      <vt:lpstr>目录                                                                       Contents</vt:lpstr>
      <vt:lpstr>1、什么是TMB（Tumor Mutational Burden）                                                                    </vt:lpstr>
      <vt:lpstr>目录                                                                       Contents</vt:lpstr>
      <vt:lpstr>2、为什么要做TMB?——免疫机制                                                                 </vt:lpstr>
      <vt:lpstr>2、为什么要做TMB?—— TMB与免疫应答 </vt:lpstr>
      <vt:lpstr>2、为什么要做TMB?—— TMB 与免疫应答                                                                    </vt:lpstr>
      <vt:lpstr>2、为什么要做TMB?—— TMB 与免疫应答                                                                    </vt:lpstr>
      <vt:lpstr>2、为什么要做TMB?—— TMB 写入NCCN指南                                                                   </vt:lpstr>
      <vt:lpstr>目录                                                                       Contents</vt:lpstr>
      <vt:lpstr>3、TMB的计算                                                                    </vt:lpstr>
      <vt:lpstr>3、TMB的计算                                                                    </vt:lpstr>
      <vt:lpstr>3、TMB的计算                                                                    </vt:lpstr>
      <vt:lpstr>3、TMB的计算                                                                    </vt:lpstr>
      <vt:lpstr>3、TMB的计算                                                                    </vt:lpstr>
      <vt:lpstr>目录                                                                       Contents</vt:lpstr>
      <vt:lpstr>4、TMB与其他因素                                                                    </vt:lpstr>
      <vt:lpstr>4、TMB与其他因素                                                                    </vt:lpstr>
      <vt:lpstr>4、TMB与其他因素                                                                    </vt:lpstr>
      <vt:lpstr>4、TMB与其他因素                                                                    </vt:lpstr>
      <vt:lpstr>目录                                                                       Contents</vt:lpstr>
      <vt:lpstr>5、Panel大小对TMB的影响                                                                  </vt:lpstr>
      <vt:lpstr>目录                                                                       Contents</vt:lpstr>
      <vt:lpstr>6、FDA批准的panel                                                                 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YANGS</dc:creator>
  <cp:keywords>www.51pptmoban.com</cp:keywords>
  <cp:lastModifiedBy>Song Rui</cp:lastModifiedBy>
  <cp:revision>406</cp:revision>
  <dcterms:modified xsi:type="dcterms:W3CDTF">2018-12-07T04:34:15Z</dcterms:modified>
</cp:coreProperties>
</file>

<file path=docProps/thumbnail.jpeg>
</file>